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570" r:id="rId2"/>
    <p:sldId id="571" r:id="rId3"/>
    <p:sldId id="608" r:id="rId4"/>
    <p:sldId id="573" r:id="rId5"/>
    <p:sldId id="574" r:id="rId6"/>
    <p:sldId id="575" r:id="rId7"/>
    <p:sldId id="576" r:id="rId8"/>
    <p:sldId id="577" r:id="rId9"/>
    <p:sldId id="578" r:id="rId10"/>
    <p:sldId id="579" r:id="rId11"/>
    <p:sldId id="604" r:id="rId1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5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E9EEF4"/>
    <a:srgbClr val="EEECE1"/>
    <a:srgbClr val="F9F9F9"/>
    <a:srgbClr val="0000CC"/>
    <a:srgbClr val="6600CC"/>
    <a:srgbClr val="6600FF"/>
    <a:srgbClr val="3C6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113" autoAdjust="0"/>
  </p:normalViewPr>
  <p:slideViewPr>
    <p:cSldViewPr snapToGrid="0" snapToObjects="1">
      <p:cViewPr varScale="1">
        <p:scale>
          <a:sx n="124" d="100"/>
          <a:sy n="124" d="100"/>
        </p:scale>
        <p:origin x="1570" y="106"/>
      </p:cViewPr>
      <p:guideLst>
        <p:guide orient="horz" pos="2160"/>
        <p:guide pos="2952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225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C82BB-0E81-4A44-8403-7BA68F9F089E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E32AC4-D3EC-4AB2-8896-51E326AAA9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华文楷体" panose="0201060004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华文楷体" panose="02010600040101010101" pitchFamily="2" charset="-122"/>
              </a:defRPr>
            </a:lvl1pPr>
          </a:lstStyle>
          <a:p>
            <a:fld id="{F810F75B-FA06-4214-90A2-DBFE250DB4DA}" type="datetimeFigureOut">
              <a:rPr lang="zh-CN" altLang="en-US" smtClean="0"/>
              <a:t>2024/12/22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华文楷体" panose="0201060004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华文楷体" panose="02010600040101010101" pitchFamily="2" charset="-122"/>
              </a:defRPr>
            </a:lvl1pPr>
          </a:lstStyle>
          <a:p>
            <a:fld id="{D60C12C6-F57A-4ECE-A92B-3CFB6AB07D3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华文楷体" panose="0201060004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华文楷体" panose="0201060004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华文楷体" panose="0201060004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华文楷体" panose="0201060004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华文楷体" panose="0201060004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60C12C6-F57A-4ECE-A92B-3CFB6AB07D3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511D8-E55E-2F42-9D6D-6D5AB81A1302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19910-C2B1-E149-BDAA-6DF395A0A81B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28058E-948A-AE4C-B185-CF6ABBEF31C5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C0446-E50A-EC4E-AC96-34515F8EEB7C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C5BE-B8DB-A14B-B759-069919E4BF1C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06816-5BA5-1D47-811E-493CA258A1F5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789A8-4EDD-3943-928E-35DB9E16DA4D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F9037-C14B-D440-BBC0-FC7906A3F530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6F6D9-E86A-E64D-9878-DA93FA0C6E96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70A7E-2E33-9847-A784-3FB7C7AF60E9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38AFE-8864-1E44-A69D-B7E5CBA1E48E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fld id="{E643C938-F56E-DE41-9D24-D0D6D2AB5933}" type="datetime1">
              <a:rPr kumimoji="1" lang="zh-CN" altLang="en-US" smtClean="0"/>
              <a:t>2024/12/22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华文楷体" panose="02010600040101010101" pitchFamily="2" charset="-122"/>
              </a:defRPr>
            </a:lvl1pPr>
          </a:lstStyle>
          <a:p>
            <a:fld id="{A710028B-B2BE-1944-8355-9B67E64735C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华文楷体" panose="02010600040101010101" pitchFamily="2" charset="-122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华文楷体" panose="02010600040101010101" pitchFamily="2" charset="-122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华文楷体" panose="02010600040101010101" pitchFamily="2" charset="-122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华文楷体" panose="02010600040101010101" pitchFamily="2" charset="-122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华文楷体" panose="02010600040101010101" pitchFamily="2" charset="-122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华文楷体" panose="02010600040101010101" pitchFamily="2" charset="-122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image" Target="../media/image30.png"/><Relationship Id="rId26" Type="http://schemas.openxmlformats.org/officeDocument/2006/relationships/image" Target="../media/image38.jpeg"/><Relationship Id="rId3" Type="http://schemas.openxmlformats.org/officeDocument/2006/relationships/image" Target="../media/image15.png"/><Relationship Id="rId21" Type="http://schemas.openxmlformats.org/officeDocument/2006/relationships/image" Target="../media/image33.png"/><Relationship Id="rId34" Type="http://schemas.openxmlformats.org/officeDocument/2006/relationships/hyperlink" Target="https://www.google.de/url?sa=i&amp;rct=j&amp;q=&amp;esrc=s&amp;source=images&amp;cd=&amp;cad=rja&amp;uact=8&amp;ved=0ahUKEwjrmJPOnfTSAhUEfywKHbsaAiYQjRwIBw&amp;url=https://de.wikipedia.org/wiki/Datei:Lear_Corporation_logo.svg&amp;psig=AFQjCNHoQm_sy5DJZMYYYuRlGIGCEtjzdg&amp;ust=1490619797594553" TargetMode="External"/><Relationship Id="rId7" Type="http://schemas.openxmlformats.org/officeDocument/2006/relationships/image" Target="../media/image19.jpeg"/><Relationship Id="rId12" Type="http://schemas.openxmlformats.org/officeDocument/2006/relationships/image" Target="../media/image24.png"/><Relationship Id="rId17" Type="http://schemas.openxmlformats.org/officeDocument/2006/relationships/image" Target="../media/image29.jpeg"/><Relationship Id="rId25" Type="http://schemas.openxmlformats.org/officeDocument/2006/relationships/image" Target="../media/image37.png"/><Relationship Id="rId33" Type="http://schemas.openxmlformats.org/officeDocument/2006/relationships/image" Target="../media/image45.jpeg"/><Relationship Id="rId2" Type="http://schemas.openxmlformats.org/officeDocument/2006/relationships/image" Target="../media/image14.jpeg"/><Relationship Id="rId16" Type="http://schemas.openxmlformats.org/officeDocument/2006/relationships/image" Target="../media/image28.jpeg"/><Relationship Id="rId20" Type="http://schemas.openxmlformats.org/officeDocument/2006/relationships/image" Target="../media/image32.png"/><Relationship Id="rId29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24" Type="http://schemas.openxmlformats.org/officeDocument/2006/relationships/image" Target="../media/image36.jpeg"/><Relationship Id="rId32" Type="http://schemas.openxmlformats.org/officeDocument/2006/relationships/image" Target="../media/image44.jpeg"/><Relationship Id="rId5" Type="http://schemas.openxmlformats.org/officeDocument/2006/relationships/image" Target="../media/image17.jpeg"/><Relationship Id="rId15" Type="http://schemas.openxmlformats.org/officeDocument/2006/relationships/image" Target="../media/image27.jpeg"/><Relationship Id="rId23" Type="http://schemas.openxmlformats.org/officeDocument/2006/relationships/image" Target="../media/image35.jpeg"/><Relationship Id="rId28" Type="http://schemas.openxmlformats.org/officeDocument/2006/relationships/image" Target="../media/image40.jpeg"/><Relationship Id="rId10" Type="http://schemas.openxmlformats.org/officeDocument/2006/relationships/image" Target="../media/image22.png"/><Relationship Id="rId19" Type="http://schemas.openxmlformats.org/officeDocument/2006/relationships/image" Target="../media/image31.jpeg"/><Relationship Id="rId31" Type="http://schemas.openxmlformats.org/officeDocument/2006/relationships/image" Target="../media/image43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Relationship Id="rId14" Type="http://schemas.openxmlformats.org/officeDocument/2006/relationships/image" Target="../media/image26.GIF"/><Relationship Id="rId22" Type="http://schemas.openxmlformats.org/officeDocument/2006/relationships/image" Target="../media/image34.jpeg"/><Relationship Id="rId27" Type="http://schemas.openxmlformats.org/officeDocument/2006/relationships/image" Target="../media/image39.jpeg"/><Relationship Id="rId30" Type="http://schemas.openxmlformats.org/officeDocument/2006/relationships/image" Target="../media/image42.jpeg"/><Relationship Id="rId35" Type="http://schemas.openxmlformats.org/officeDocument/2006/relationships/image" Target="../media/image46.png"/><Relationship Id="rId8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15.png"/><Relationship Id="rId18" Type="http://schemas.openxmlformats.org/officeDocument/2006/relationships/image" Target="../media/image19.jpeg"/><Relationship Id="rId3" Type="http://schemas.openxmlformats.org/officeDocument/2006/relationships/image" Target="../media/image47.jpeg"/><Relationship Id="rId7" Type="http://schemas.openxmlformats.org/officeDocument/2006/relationships/image" Target="../media/image50.jpeg"/><Relationship Id="rId12" Type="http://schemas.openxmlformats.org/officeDocument/2006/relationships/image" Target="../media/image33.png"/><Relationship Id="rId17" Type="http://schemas.openxmlformats.org/officeDocument/2006/relationships/image" Target="../media/image31.jpeg"/><Relationship Id="rId2" Type="http://schemas.openxmlformats.org/officeDocument/2006/relationships/image" Target="../media/image8.jpe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jpeg"/><Relationship Id="rId11" Type="http://schemas.openxmlformats.org/officeDocument/2006/relationships/image" Target="../media/image54.jpeg"/><Relationship Id="rId5" Type="http://schemas.openxmlformats.org/officeDocument/2006/relationships/image" Target="../media/image10.jpeg"/><Relationship Id="rId15" Type="http://schemas.openxmlformats.org/officeDocument/2006/relationships/image" Target="../media/image14.jpeg"/><Relationship Id="rId10" Type="http://schemas.openxmlformats.org/officeDocument/2006/relationships/image" Target="../media/image53.jpeg"/><Relationship Id="rId19" Type="http://schemas.openxmlformats.org/officeDocument/2006/relationships/image" Target="../media/image26.GIF"/><Relationship Id="rId4" Type="http://schemas.openxmlformats.org/officeDocument/2006/relationships/image" Target="../media/image48.jpeg"/><Relationship Id="rId9" Type="http://schemas.openxmlformats.org/officeDocument/2006/relationships/image" Target="../media/image52.jpeg"/><Relationship Id="rId1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13" Type="http://schemas.openxmlformats.org/officeDocument/2006/relationships/image" Target="../media/image17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12" Type="http://schemas.openxmlformats.org/officeDocument/2006/relationships/image" Target="../media/image25.png"/><Relationship Id="rId17" Type="http://schemas.openxmlformats.org/officeDocument/2006/relationships/image" Target="../media/image64.png"/><Relationship Id="rId2" Type="http://schemas.openxmlformats.org/officeDocument/2006/relationships/image" Target="../media/image55.jpe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jpeg"/><Relationship Id="rId11" Type="http://schemas.openxmlformats.org/officeDocument/2006/relationships/image" Target="../media/image24.png"/><Relationship Id="rId5" Type="http://schemas.openxmlformats.org/officeDocument/2006/relationships/image" Target="../media/image58.jpeg"/><Relationship Id="rId15" Type="http://schemas.openxmlformats.org/officeDocument/2006/relationships/image" Target="../media/image63.jpeg"/><Relationship Id="rId10" Type="http://schemas.openxmlformats.org/officeDocument/2006/relationships/image" Target="../media/image23.png"/><Relationship Id="rId4" Type="http://schemas.openxmlformats.org/officeDocument/2006/relationships/image" Target="../media/image57.jpeg"/><Relationship Id="rId9" Type="http://schemas.openxmlformats.org/officeDocument/2006/relationships/image" Target="../media/image34.jpeg"/><Relationship Id="rId1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1.jpeg"/><Relationship Id="rId3" Type="http://schemas.openxmlformats.org/officeDocument/2006/relationships/image" Target="../media/image73.png"/><Relationship Id="rId7" Type="http://schemas.openxmlformats.org/officeDocument/2006/relationships/image" Target="../media/image14.jpe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29.jpeg"/><Relationship Id="rId5" Type="http://schemas.openxmlformats.org/officeDocument/2006/relationships/image" Target="../media/image75.png"/><Relationship Id="rId10" Type="http://schemas.openxmlformats.org/officeDocument/2006/relationships/image" Target="../media/image77.png"/><Relationship Id="rId4" Type="http://schemas.openxmlformats.org/officeDocument/2006/relationships/image" Target="../media/image74.png"/><Relationship Id="rId9" Type="http://schemas.openxmlformats.org/officeDocument/2006/relationships/image" Target="../media/image18.pn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 4"/>
          <p:cNvGrpSpPr/>
          <p:nvPr/>
        </p:nvGrpSpPr>
        <p:grpSpPr>
          <a:xfrm>
            <a:off x="890494" y="1189273"/>
            <a:ext cx="7272733" cy="4639030"/>
            <a:chOff x="890494" y="1189273"/>
            <a:chExt cx="7272733" cy="4639030"/>
          </a:xfrm>
        </p:grpSpPr>
        <p:sp>
          <p:nvSpPr>
            <p:cNvPr id="10" name="矩形 9"/>
            <p:cNvSpPr/>
            <p:nvPr/>
          </p:nvSpPr>
          <p:spPr>
            <a:xfrm>
              <a:off x="890494" y="3709240"/>
              <a:ext cx="7272733" cy="2119063"/>
            </a:xfrm>
            <a:prstGeom prst="rect">
              <a:avLst/>
            </a:prstGeom>
            <a:gradFill flip="none" rotWithShape="1">
              <a:gsLst>
                <a:gs pos="0">
                  <a:srgbClr val="9098A6">
                    <a:alpha val="64000"/>
                  </a:srgbClr>
                </a:gs>
                <a:gs pos="100000">
                  <a:srgbClr val="FFFFFF"/>
                </a:gs>
              </a:gsLst>
              <a:lin ang="16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chemeClr val="tx1"/>
                </a:solidFill>
                <a:ea typeface="华文楷体" panose="02010600040101010101" pitchFamily="2" charset="-122"/>
              </a:endParaRPr>
            </a:p>
          </p:txBody>
        </p:sp>
        <p:pic>
          <p:nvPicPr>
            <p:cNvPr id="11" name="图片 10" descr="封面.jp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90494" y="1189273"/>
              <a:ext cx="7272733" cy="2535173"/>
            </a:xfrm>
            <a:prstGeom prst="rect">
              <a:avLst/>
            </a:prstGeom>
          </p:spPr>
        </p:pic>
        <p:pic>
          <p:nvPicPr>
            <p:cNvPr id="12" name="图片 11" descr="宝马纪念款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523163">
              <a:off x="5961491" y="4457300"/>
              <a:ext cx="867580" cy="859080"/>
            </a:xfrm>
            <a:prstGeom prst="rect">
              <a:avLst/>
            </a:prstGeom>
          </p:spPr>
        </p:pic>
        <p:grpSp>
          <p:nvGrpSpPr>
            <p:cNvPr id="13" name="组合 17"/>
            <p:cNvGrpSpPr/>
            <p:nvPr/>
          </p:nvGrpSpPr>
          <p:grpSpPr>
            <a:xfrm rot="20402335">
              <a:off x="5190222" y="4726369"/>
              <a:ext cx="766645" cy="1001471"/>
              <a:chOff x="4161357" y="1124744"/>
              <a:chExt cx="3148515" cy="3337699"/>
            </a:xfrm>
          </p:grpSpPr>
          <p:pic>
            <p:nvPicPr>
              <p:cNvPr id="20" name="图片 19" descr="MY14门板扶手.jpg"/>
              <p:cNvPicPr>
                <a:picLocks noChangeAspect="1"/>
              </p:cNvPicPr>
              <p:nvPr/>
            </p:nvPicPr>
            <p:blipFill>
              <a:blip r:embed="rId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499992" y="1124744"/>
                <a:ext cx="2809880" cy="2809880"/>
              </a:xfrm>
              <a:prstGeom prst="rect">
                <a:avLst/>
              </a:prstGeom>
            </p:spPr>
          </p:pic>
          <p:pic>
            <p:nvPicPr>
              <p:cNvPr id="21" name="图片 20" descr="MY14门板扶手2.jpg"/>
              <p:cNvPicPr>
                <a:picLocks noChangeAspect="1"/>
              </p:cNvPicPr>
              <p:nvPr/>
            </p:nvPicPr>
            <p:blipFill>
              <a:blip r:embed="rId5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3043141">
                <a:off x="4161358" y="1778427"/>
                <a:ext cx="2684015" cy="2684017"/>
              </a:xfrm>
              <a:prstGeom prst="rect">
                <a:avLst/>
              </a:prstGeom>
            </p:spPr>
          </p:pic>
        </p:grpSp>
        <p:pic>
          <p:nvPicPr>
            <p:cNvPr id="14" name="图片 13" descr="扶手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 rot="1219074">
              <a:off x="2639816" y="4758456"/>
              <a:ext cx="1256760" cy="901835"/>
            </a:xfrm>
            <a:prstGeom prst="rect">
              <a:avLst/>
            </a:prstGeom>
          </p:spPr>
        </p:pic>
        <p:pic>
          <p:nvPicPr>
            <p:cNvPr id="15" name="图片 14" descr="E18后中扶手高配-1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53795">
              <a:off x="3982950" y="4957632"/>
              <a:ext cx="920610" cy="608264"/>
            </a:xfrm>
            <a:prstGeom prst="rect">
              <a:avLst/>
            </a:prstGeom>
          </p:spPr>
        </p:pic>
        <p:pic>
          <p:nvPicPr>
            <p:cNvPr id="16" name="图片 15" descr="E15前.jpg"/>
            <p:cNvPicPr>
              <a:picLocks noChangeAspect="1"/>
            </p:cNvPicPr>
            <p:nvPr/>
          </p:nvPicPr>
          <p:blipFill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064165" y="4511048"/>
              <a:ext cx="691894" cy="685115"/>
            </a:xfrm>
            <a:prstGeom prst="rect">
              <a:avLst/>
            </a:prstGeom>
          </p:spPr>
        </p:pic>
        <p:pic>
          <p:nvPicPr>
            <p:cNvPr id="17" name="图片 16" descr="IMG_8482.JPG"/>
            <p:cNvPicPr>
              <a:picLocks noChangeAspect="1"/>
            </p:cNvPicPr>
            <p:nvPr/>
          </p:nvPicPr>
          <p:blipFill>
            <a:blip r:embed="rId9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75012" y="3995600"/>
              <a:ext cx="520755" cy="859569"/>
            </a:xfrm>
            <a:prstGeom prst="rect">
              <a:avLst/>
            </a:prstGeom>
          </p:spPr>
        </p:pic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10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 rot="547771">
              <a:off x="1644878" y="3983433"/>
              <a:ext cx="611585" cy="5390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8" name="文本框 17"/>
          <p:cNvSpPr txBox="1"/>
          <p:nvPr/>
        </p:nvSpPr>
        <p:spPr>
          <a:xfrm>
            <a:off x="2636885" y="3802680"/>
            <a:ext cx="366540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b="1" dirty="0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宁波继峰汽车零部件股份有限公司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b="1" dirty="0">
                <a:solidFill>
                  <a:schemeClr val="tx2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企业介绍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子公司分布.jpg"/>
          <p:cNvPicPr>
            <a:picLocks noChangeAspect="1"/>
          </p:cNvPicPr>
          <p:nvPr/>
        </p:nvPicPr>
        <p:blipFill rotWithShape="1">
          <a:blip r:embed="rId2" cstate="print"/>
          <a:srcRect t="17816" b="1"/>
          <a:stretch>
            <a:fillRect/>
          </a:stretch>
        </p:blipFill>
        <p:spPr>
          <a:xfrm>
            <a:off x="0" y="1274795"/>
            <a:ext cx="9144000" cy="389265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4207" y="382265"/>
            <a:ext cx="984345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全球化布局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04618" y="2894973"/>
            <a:ext cx="203750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研发中心</a:t>
            </a:r>
            <a:endParaRPr lang="en-US" altLang="zh-CN" sz="1000" b="1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宁波</a:t>
            </a: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中国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勒物库森</a:t>
            </a: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德国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  <a:sym typeface="+mn-ea"/>
              </a:rPr>
              <a:t>  底特律</a:t>
            </a: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  <a:sym typeface="+mn-ea"/>
              </a:rPr>
              <a:t>,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  <a:sym typeface="+mn-ea"/>
              </a:rPr>
              <a:t>美国 </a:t>
            </a:r>
            <a:endParaRPr lang="zh-CN" altLang="en-US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东京</a:t>
            </a:r>
            <a:r>
              <a:rPr lang="en-US" altLang="zh-CN" sz="1000" i="1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  <a:r>
              <a:rPr lang="zh-CN" altLang="en-US" sz="1000" i="1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日本</a:t>
            </a:r>
            <a:r>
              <a:rPr lang="en-US" altLang="zh-CN" sz="1000" i="1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(2018)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949349" y="2890836"/>
            <a:ext cx="1716222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办事处</a:t>
            </a:r>
            <a:r>
              <a:rPr lang="en-US" altLang="zh-CN" sz="1000" b="1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宁波</a:t>
            </a: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中国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基青根</a:t>
            </a: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德国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慕尼黑</a:t>
            </a: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德国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底特律</a:t>
            </a: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美国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东京</a:t>
            </a: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,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日本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750274" y="2865381"/>
            <a:ext cx="2762608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现有工厂：</a:t>
            </a:r>
            <a:endParaRPr lang="en-US" altLang="zh-CN" sz="1000" b="1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 中国：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宁波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长春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成都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广州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武汉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柳州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沈阳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重庆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天津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91728" y="2893563"/>
            <a:ext cx="2285984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规划新工厂：</a:t>
            </a:r>
            <a:endParaRPr lang="en-US" altLang="zh-CN" sz="1000" b="1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墨西哥</a:t>
            </a: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(2018)</a:t>
            </a:r>
          </a:p>
          <a:p>
            <a:pPr marL="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波西尼亚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599" t="8657" r="85390" b="83468"/>
          <a:stretch>
            <a:fillRect/>
          </a:stretch>
        </p:blipFill>
        <p:spPr>
          <a:xfrm>
            <a:off x="6691729" y="2007589"/>
            <a:ext cx="209636" cy="18521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599" t="8657" r="85390" b="83468"/>
          <a:stretch>
            <a:fillRect/>
          </a:stretch>
        </p:blipFill>
        <p:spPr>
          <a:xfrm>
            <a:off x="6131578" y="2893563"/>
            <a:ext cx="207100" cy="1829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599" t="8657" r="85390" b="83468"/>
          <a:stretch>
            <a:fillRect/>
          </a:stretch>
        </p:blipFill>
        <p:spPr>
          <a:xfrm>
            <a:off x="4205474" y="2315525"/>
            <a:ext cx="221038" cy="195291"/>
          </a:xfrm>
          <a:prstGeom prst="rect">
            <a:avLst/>
          </a:prstGeom>
        </p:spPr>
      </p:pic>
      <p:sp>
        <p:nvSpPr>
          <p:cNvPr id="14" name="TextBox 8"/>
          <p:cNvSpPr txBox="1"/>
          <p:nvPr/>
        </p:nvSpPr>
        <p:spPr>
          <a:xfrm>
            <a:off x="4750274" y="5248054"/>
            <a:ext cx="2762608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欧洲：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利帕，捷克</a:t>
            </a:r>
            <a:endParaRPr lang="en-US" altLang="zh-CN" sz="1000" dirty="0"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4207" y="382265"/>
            <a:ext cx="984345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继峰的战略</a:t>
            </a:r>
          </a:p>
        </p:txBody>
      </p:sp>
      <p:sp>
        <p:nvSpPr>
          <p:cNvPr id="4" name="矩形 3"/>
          <p:cNvSpPr/>
          <p:nvPr/>
        </p:nvSpPr>
        <p:spPr>
          <a:xfrm>
            <a:off x="704207" y="1412580"/>
            <a:ext cx="1128562" cy="7833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产品</a:t>
            </a:r>
          </a:p>
        </p:txBody>
      </p:sp>
      <p:sp>
        <p:nvSpPr>
          <p:cNvPr id="5" name="矩形 4"/>
          <p:cNvSpPr/>
          <p:nvPr/>
        </p:nvSpPr>
        <p:spPr>
          <a:xfrm>
            <a:off x="2092531" y="1412580"/>
            <a:ext cx="6176573" cy="7833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汽车内饰头枕、扶手（前排中控扶手、后排座椅扶手、门板扶手）相关</a:t>
            </a:r>
          </a:p>
        </p:txBody>
      </p:sp>
      <p:sp>
        <p:nvSpPr>
          <p:cNvPr id="6" name="矩形 5"/>
          <p:cNvSpPr/>
          <p:nvPr/>
        </p:nvSpPr>
        <p:spPr>
          <a:xfrm>
            <a:off x="704207" y="2449694"/>
            <a:ext cx="1128562" cy="7833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愿景</a:t>
            </a:r>
          </a:p>
        </p:txBody>
      </p:sp>
      <p:sp>
        <p:nvSpPr>
          <p:cNvPr id="7" name="矩形 6"/>
          <p:cNvSpPr/>
          <p:nvPr/>
        </p:nvSpPr>
        <p:spPr>
          <a:xfrm>
            <a:off x="2092531" y="2449694"/>
            <a:ext cx="6176573" cy="7833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成为具有国际竞争力的百年老厂</a:t>
            </a:r>
          </a:p>
        </p:txBody>
      </p:sp>
      <p:sp>
        <p:nvSpPr>
          <p:cNvPr id="8" name="矩形 7"/>
          <p:cNvSpPr/>
          <p:nvPr/>
        </p:nvSpPr>
        <p:spPr>
          <a:xfrm>
            <a:off x="704207" y="3486808"/>
            <a:ext cx="1128562" cy="7833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使命</a:t>
            </a:r>
          </a:p>
        </p:txBody>
      </p:sp>
      <p:sp>
        <p:nvSpPr>
          <p:cNvPr id="9" name="矩形 8"/>
          <p:cNvSpPr/>
          <p:nvPr/>
        </p:nvSpPr>
        <p:spPr>
          <a:xfrm>
            <a:off x="2092531" y="3486808"/>
            <a:ext cx="6176573" cy="7833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为客户提供高性价比的综合性产品方案</a:t>
            </a:r>
            <a:r>
              <a:rPr kumimoji="1" lang="en-US" altLang="zh-CN" sz="140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 </a:t>
            </a:r>
            <a:endParaRPr kumimoji="1" lang="zh-CN" altLang="en-US" sz="1400" dirty="0">
              <a:solidFill>
                <a:schemeClr val="tx1"/>
              </a:solidFill>
              <a:latin typeface="Arial" panose="020B0604020202020204" pitchFamily="34" charset="0"/>
              <a:ea typeface="楷体" panose="02010609060101010101" charset="-122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04207" y="4523923"/>
            <a:ext cx="1128562" cy="783301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核心</a:t>
            </a:r>
          </a:p>
          <a:p>
            <a:pPr algn="ctr"/>
            <a:r>
              <a:rPr kumimoji="1" lang="zh-CN" altLang="en-US" sz="1600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价值观</a:t>
            </a:r>
          </a:p>
        </p:txBody>
      </p:sp>
      <p:sp>
        <p:nvSpPr>
          <p:cNvPr id="11" name="矩形 10"/>
          <p:cNvSpPr/>
          <p:nvPr/>
        </p:nvSpPr>
        <p:spPr>
          <a:xfrm>
            <a:off x="2092531" y="4523923"/>
            <a:ext cx="6176573" cy="78330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400" dirty="0">
                <a:solidFill>
                  <a:schemeClr val="tx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简单、务实、高效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2</a:t>
            </a:fld>
            <a:endParaRPr kumimoji="1"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04207" y="382265"/>
            <a:ext cx="984345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en-US" altLang="zh-CN" dirty="0">
              <a:solidFill>
                <a:schemeClr val="bg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r>
              <a:rPr kumimoji="1"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81449" y="1556951"/>
            <a:ext cx="7306962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公司概要</a:t>
            </a:r>
            <a:r>
              <a:rPr lang="en-US" altLang="zh-CN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市场布局</a:t>
            </a:r>
            <a:endParaRPr lang="en-US" altLang="zh-CN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继峰战略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4207" y="382265"/>
            <a:ext cx="984345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公司概况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704207" y="1295395"/>
            <a:ext cx="3749260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基本信息</a:t>
            </a:r>
            <a:endParaRPr lang="en-US" altLang="zh-CN" sz="1400" b="1" u="sng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endParaRPr lang="en-US" altLang="zh-CN" sz="14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专业的头枕扶手供应商</a:t>
            </a: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成立于</a:t>
            </a: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1996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年，总部在宁波市</a:t>
            </a: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2015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年上交所主板上市，代码 </a:t>
            </a: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SH601997</a:t>
            </a:r>
          </a:p>
          <a:p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 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在中、德、美、日均有分公司和研发基地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 全球员工 </a:t>
            </a: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3200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人</a:t>
            </a:r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69807" y="1295395"/>
            <a:ext cx="3749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产品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04207" y="3624297"/>
            <a:ext cx="3749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销售区域占比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869807" y="3624297"/>
            <a:ext cx="3749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Sales Forecas</a:t>
            </a:r>
            <a:r>
              <a:rPr lang="en-US" altLang="zh-CN" sz="1400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t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618067" y="3429000"/>
            <a:ext cx="8139183" cy="0"/>
          </a:xfrm>
          <a:prstGeom prst="line">
            <a:avLst/>
          </a:prstGeom>
          <a:ln w="635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4125" y="4069715"/>
            <a:ext cx="2923540" cy="17564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l="15843" t="5434" r="14099" b="6130"/>
          <a:stretch>
            <a:fillRect/>
          </a:stretch>
        </p:blipFill>
        <p:spPr>
          <a:xfrm>
            <a:off x="958850" y="4069715"/>
            <a:ext cx="2407285" cy="17481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rcRect l="15983" t="3163" r="7265" b="5850"/>
          <a:stretch>
            <a:fillRect/>
          </a:stretch>
        </p:blipFill>
        <p:spPr>
          <a:xfrm>
            <a:off x="5210175" y="1497330"/>
            <a:ext cx="2632075" cy="18262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矩形 94"/>
          <p:cNvSpPr/>
          <p:nvPr/>
        </p:nvSpPr>
        <p:spPr>
          <a:xfrm>
            <a:off x="704207" y="1281358"/>
            <a:ext cx="7684217" cy="456910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楷体" panose="02010600040101010101" pitchFamily="2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07523" y="1271630"/>
            <a:ext cx="7675750" cy="194179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endParaRPr lang="zh-CN" altLang="en-US" dirty="0">
              <a:ea typeface="华文楷体" panose="02010600040101010101" pitchFamily="2" charset="-122"/>
            </a:endParaRPr>
          </a:p>
        </p:txBody>
      </p:sp>
      <p:sp>
        <p:nvSpPr>
          <p:cNvPr id="93" name="直角三角形 92"/>
          <p:cNvSpPr/>
          <p:nvPr/>
        </p:nvSpPr>
        <p:spPr>
          <a:xfrm flipH="1">
            <a:off x="2011007" y="2013284"/>
            <a:ext cx="6377417" cy="3837184"/>
          </a:xfrm>
          <a:prstGeom prst="rtTriangle">
            <a:avLst/>
          </a:prstGeom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4207" y="382265"/>
            <a:ext cx="984345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主要客户</a:t>
            </a:r>
          </a:p>
        </p:txBody>
      </p:sp>
      <p:pic>
        <p:nvPicPr>
          <p:cNvPr id="49" name="图片 48" descr="201107200613101.jpg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611365" y="1912226"/>
            <a:ext cx="491740" cy="450762"/>
          </a:xfrm>
          <a:prstGeom prst="rect">
            <a:avLst/>
          </a:prstGeom>
        </p:spPr>
      </p:pic>
      <p:pic>
        <p:nvPicPr>
          <p:cNvPr id="50" name="图片 49" descr="雪铁龙.bmp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273" r="13270" b="25797"/>
          <a:stretch>
            <a:fillRect/>
          </a:stretch>
        </p:blipFill>
        <p:spPr>
          <a:xfrm>
            <a:off x="6876256" y="1992962"/>
            <a:ext cx="485437" cy="381415"/>
          </a:xfrm>
          <a:prstGeom prst="rect">
            <a:avLst/>
          </a:prstGeom>
        </p:spPr>
      </p:pic>
      <p:pic>
        <p:nvPicPr>
          <p:cNvPr id="51" name="图片 50" descr="雪佛兰 .jpg"/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BFFF9"/>
              </a:clrFrom>
              <a:clrTo>
                <a:srgbClr val="FBFFF9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966033" y="5124202"/>
            <a:ext cx="589459" cy="330097"/>
          </a:xfrm>
          <a:prstGeom prst="rect">
            <a:avLst/>
          </a:prstGeom>
        </p:spPr>
      </p:pic>
      <p:pic>
        <p:nvPicPr>
          <p:cNvPr id="52" name="图片 51" descr="克莱斯勒 .jpg"/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063343" y="3709323"/>
            <a:ext cx="832178" cy="312067"/>
          </a:xfrm>
          <a:prstGeom prst="rect">
            <a:avLst/>
          </a:prstGeom>
        </p:spPr>
      </p:pic>
      <p:pic>
        <p:nvPicPr>
          <p:cNvPr id="53" name="Picture 1"/>
          <p:cNvPicPr>
            <a:picLocks noChangeAspect="1" noChangeArrowheads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261449" y="2676631"/>
            <a:ext cx="495041" cy="320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图片 53" descr="丰田.jpg"/>
          <p:cNvPicPr>
            <a:picLocks noChangeAspect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11219" y="4461207"/>
            <a:ext cx="654148" cy="367958"/>
          </a:xfrm>
          <a:prstGeom prst="rect">
            <a:avLst/>
          </a:prstGeom>
        </p:spPr>
      </p:pic>
      <p:pic>
        <p:nvPicPr>
          <p:cNvPr id="55" name="图片 54" descr="bk_d3f636d0c07af13e22936b0ba4124435_AZDExM.jpg"/>
          <p:cNvPicPr>
            <a:picLocks noChangeAspect="1"/>
          </p:cNvPicPr>
          <p:nvPr/>
        </p:nvPicPr>
        <p:blipFill>
          <a:blip r:embed="rId8" cstate="email"/>
          <a:srcRect/>
          <a:stretch>
            <a:fillRect/>
          </a:stretch>
        </p:blipFill>
        <p:spPr>
          <a:xfrm>
            <a:off x="997014" y="5064479"/>
            <a:ext cx="508553" cy="389733"/>
          </a:xfrm>
          <a:prstGeom prst="rect">
            <a:avLst/>
          </a:prstGeom>
        </p:spPr>
      </p:pic>
      <p:pic>
        <p:nvPicPr>
          <p:cNvPr id="56" name="图片 55" descr="9c16fdfaaf51f3de044853ca96eef01f3b2979a2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996960" y="4251555"/>
            <a:ext cx="350904" cy="796632"/>
          </a:xfrm>
          <a:prstGeom prst="rect">
            <a:avLst/>
          </a:prstGeom>
        </p:spPr>
      </p:pic>
      <p:pic>
        <p:nvPicPr>
          <p:cNvPr id="57" name="图片 56" descr="495DA42EBA9E9EB0.png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2058337" y="1984132"/>
            <a:ext cx="462321" cy="462321"/>
          </a:xfrm>
          <a:prstGeom prst="rect">
            <a:avLst/>
          </a:prstGeom>
        </p:spPr>
      </p:pic>
      <p:pic>
        <p:nvPicPr>
          <p:cNvPr id="58" name="图片 57" descr="英菲尼迪.png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1931963" y="4283568"/>
            <a:ext cx="657600" cy="657600"/>
          </a:xfrm>
          <a:prstGeom prst="rect">
            <a:avLst/>
          </a:prstGeom>
        </p:spPr>
      </p:pic>
      <p:pic>
        <p:nvPicPr>
          <p:cNvPr id="60" name="图片 59" descr="福特.png"/>
          <p:cNvPicPr>
            <a:picLocks noChangeAspect="1"/>
          </p:cNvPicPr>
          <p:nvPr/>
        </p:nvPicPr>
        <p:blipFill>
          <a:blip r:embed="rId12" cstate="email"/>
          <a:stretch>
            <a:fillRect/>
          </a:stretch>
        </p:blipFill>
        <p:spPr>
          <a:xfrm>
            <a:off x="827519" y="1201512"/>
            <a:ext cx="710714" cy="710714"/>
          </a:xfrm>
          <a:prstGeom prst="rect">
            <a:avLst/>
          </a:prstGeom>
        </p:spPr>
      </p:pic>
      <p:pic>
        <p:nvPicPr>
          <p:cNvPr id="61" name="内容占位符 3" descr="cadillac凯迪拉克.bmp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09734" y="3755995"/>
            <a:ext cx="589459" cy="421042"/>
          </a:xfrm>
          <a:prstGeom prst="rect">
            <a:avLst/>
          </a:prstGeom>
        </p:spPr>
      </p:pic>
      <p:pic>
        <p:nvPicPr>
          <p:cNvPr id="62" name="图片 61" descr="吉普(JEEP).gif"/>
          <p:cNvPicPr>
            <a:picLocks noChangeAspect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237" r="13270" b="25797"/>
          <a:stretch>
            <a:fillRect/>
          </a:stretch>
        </p:blipFill>
        <p:spPr>
          <a:xfrm>
            <a:off x="7764291" y="1449710"/>
            <a:ext cx="624133" cy="277393"/>
          </a:xfrm>
          <a:prstGeom prst="rect">
            <a:avLst/>
          </a:prstGeom>
        </p:spPr>
      </p:pic>
      <p:pic>
        <p:nvPicPr>
          <p:cNvPr id="64" name="图片 63" descr="121027_105554_20121026181936_42497.jpg"/>
          <p:cNvPicPr>
            <a:picLocks noChangeAspect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321157" y="1936778"/>
            <a:ext cx="484836" cy="567287"/>
          </a:xfrm>
          <a:prstGeom prst="rect">
            <a:avLst/>
          </a:prstGeom>
        </p:spPr>
      </p:pic>
      <p:pic>
        <p:nvPicPr>
          <p:cNvPr id="65" name="图片 64" descr="路虎.jpg"/>
          <p:cNvPicPr>
            <a:picLocks noChangeAspect="1"/>
          </p:cNvPicPr>
          <p:nvPr/>
        </p:nvPicPr>
        <p:blipFill>
          <a:blip r:embed="rId1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001999" y="1400886"/>
            <a:ext cx="574795" cy="323624"/>
          </a:xfrm>
          <a:prstGeom prst="rect">
            <a:avLst/>
          </a:prstGeom>
        </p:spPr>
      </p:pic>
      <p:pic>
        <p:nvPicPr>
          <p:cNvPr id="66" name="图片 65" descr="帝豪.jpg"/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45130" y="2686867"/>
            <a:ext cx="600438" cy="310085"/>
          </a:xfrm>
          <a:prstGeom prst="rect">
            <a:avLst/>
          </a:prstGeom>
        </p:spPr>
      </p:pic>
      <p:pic>
        <p:nvPicPr>
          <p:cNvPr id="67" name="图片 66" descr="279759ee3d6d55fbd77b93956d224f4a21a4ddc0.png"/>
          <p:cNvPicPr>
            <a:picLocks noChangeAspect="1"/>
          </p:cNvPicPr>
          <p:nvPr/>
        </p:nvPicPr>
        <p:blipFill>
          <a:blip r:embed="rId18" cstate="email"/>
          <a:stretch>
            <a:fillRect/>
          </a:stretch>
        </p:blipFill>
        <p:spPr>
          <a:xfrm>
            <a:off x="928559" y="1987800"/>
            <a:ext cx="464247" cy="433088"/>
          </a:xfrm>
          <a:prstGeom prst="rect">
            <a:avLst/>
          </a:prstGeom>
        </p:spPr>
      </p:pic>
      <p:pic>
        <p:nvPicPr>
          <p:cNvPr id="68" name="图片 67" descr="奥迪.jpg"/>
          <p:cNvPicPr>
            <a:picLocks noChangeAspect="1"/>
          </p:cNvPicPr>
          <p:nvPr/>
        </p:nvPicPr>
        <p:blipFill>
          <a:blip r:embed="rId19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387854" y="1400886"/>
            <a:ext cx="745248" cy="321385"/>
          </a:xfrm>
          <a:prstGeom prst="rect">
            <a:avLst/>
          </a:prstGeom>
        </p:spPr>
      </p:pic>
      <p:pic>
        <p:nvPicPr>
          <p:cNvPr id="69" name="图片 68" descr="哈佛.jpg"/>
          <p:cNvPicPr>
            <a:picLocks noChangeAspect="1"/>
          </p:cNvPicPr>
          <p:nvPr/>
        </p:nvPicPr>
        <p:blipFill>
          <a:blip r:embed="rId2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5348060" y="2623454"/>
            <a:ext cx="1018997" cy="426749"/>
          </a:xfrm>
          <a:prstGeom prst="rect">
            <a:avLst/>
          </a:prstGeom>
        </p:spPr>
      </p:pic>
      <p:pic>
        <p:nvPicPr>
          <p:cNvPr id="70" name="图片 69" descr="大众标志.bmp"/>
          <p:cNvPicPr>
            <a:picLocks noChangeAspect="1"/>
          </p:cNvPicPr>
          <p:nvPr/>
        </p:nvPicPr>
        <p:blipFill>
          <a:blip r:embed="rId2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72313" y="1416032"/>
            <a:ext cx="582523" cy="416088"/>
          </a:xfrm>
          <a:prstGeom prst="rect">
            <a:avLst/>
          </a:prstGeom>
        </p:spPr>
      </p:pic>
      <p:pic>
        <p:nvPicPr>
          <p:cNvPr id="71" name="图片 70" descr="日产 .jpg"/>
          <p:cNvPicPr>
            <a:picLocks noChangeAspect="1"/>
          </p:cNvPicPr>
          <p:nvPr/>
        </p:nvPicPr>
        <p:blipFill>
          <a:blip r:embed="rId2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8116" y="3717032"/>
            <a:ext cx="520111" cy="498969"/>
          </a:xfrm>
          <a:prstGeom prst="rect">
            <a:avLst/>
          </a:prstGeom>
        </p:spPr>
      </p:pic>
      <p:pic>
        <p:nvPicPr>
          <p:cNvPr id="72" name="Picture 2" descr="https://timgsa.baidu.com/timg?image&amp;quality=80&amp;size=b9999_10000&amp;sec=1487715486691&amp;di=5451d1ea6b045ab0b3b93af75edc4f35&amp;imgtype=0&amp;src=http%3A%2F%2Fwww.chebz.com%2Fuploads%2Fallimg%2F141021%2F1-1410212352140-L.jpg"/>
          <p:cNvPicPr>
            <a:picLocks noChangeAspect="1" noChangeArrowheads="1"/>
          </p:cNvPicPr>
          <p:nvPr/>
        </p:nvPicPr>
        <p:blipFill rotWithShape="1">
          <a:blip r:embed="rId2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30" y="3741086"/>
            <a:ext cx="519498" cy="522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6" descr="https://timgsa.baidu.com/timg?image&amp;quality=80&amp;size=b9999_10000&amp;sec=1487715878020&amp;di=803abee4cf3eee17416a36cc5e43d821&amp;imgtype=0&amp;src=http%3A%2F%2Fphoto.ctdj.com.cn%2Fauto_photo%2F2011%2F06-24%2Fusers_17%2F735F2B261B8285C41D643137063FD845.jpg"/>
          <p:cNvPicPr>
            <a:picLocks noChangeAspect="1" noChangeArrowheads="1"/>
          </p:cNvPicPr>
          <p:nvPr/>
        </p:nvPicPr>
        <p:blipFill rotWithShape="1">
          <a:blip r:embed="rId2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284" y="1424522"/>
            <a:ext cx="896539" cy="341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40"/>
          <p:cNvSpPr txBox="1"/>
          <p:nvPr/>
        </p:nvSpPr>
        <p:spPr>
          <a:xfrm>
            <a:off x="799477" y="2688549"/>
            <a:ext cx="2272030" cy="3067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ja-JP" sz="1400" b="1" dirty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直接定点客户</a:t>
            </a:r>
            <a:r>
              <a:rPr lang="ja-JP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＜</a:t>
            </a:r>
            <a:r>
              <a:rPr lang="zh-CN" altLang="ja-JP" sz="14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主机厂</a:t>
            </a:r>
            <a:r>
              <a:rPr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＞</a:t>
            </a:r>
            <a:endParaRPr lang="zh-CN" altLang="en-US" sz="1400" b="1" dirty="0">
              <a:solidFill>
                <a:srgbClr val="FF0000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78" name="Picture 3"/>
          <p:cNvPicPr>
            <a:picLocks noChangeAspect="1" noChangeArrowheads="1"/>
          </p:cNvPicPr>
          <p:nvPr/>
        </p:nvPicPr>
        <p:blipFill>
          <a:blip r:embed="rId2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796" y="5162881"/>
            <a:ext cx="737737" cy="49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21" descr="https://timgsa.baidu.com/timg?image&amp;quality=80&amp;size=b10000_10000&amp;sec=1488982410&amp;di=ec3d4aa51af745f8eacf07efa1f045f3&amp;src=http://img.mp.itc.cn/upload/20161119/5a0d471456da4905a702f610513b288b_th.jpe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06" y="3894062"/>
            <a:ext cx="744566" cy="329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0" name="Picture 23" descr="https://timgsa.baidu.com/timg?image&amp;quality=80&amp;size=b9999_10000&amp;sec=1488992656525&amp;di=c5fc5ffbe22d734cd11be5961f4812e2&amp;imgtype=0&amp;src=http%3A%2F%2Fwww.gearsnet.com%2Fupload%2Fs_20140930054613.jpg"/>
          <p:cNvPicPr>
            <a:picLocks noChangeAspect="1" noChangeArrowheads="1"/>
          </p:cNvPicPr>
          <p:nvPr/>
        </p:nvPicPr>
        <p:blipFill>
          <a:blip r:embed="rId2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846" y="4539939"/>
            <a:ext cx="1098402" cy="35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8" descr="http://www.scimech.com/images/logo_toyota.jpg"/>
          <p:cNvPicPr>
            <a:picLocks noChangeAspect="1" noChangeArrowheads="1"/>
          </p:cNvPicPr>
          <p:nvPr/>
        </p:nvPicPr>
        <p:blipFill>
          <a:blip r:embed="rId2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277" y="5093931"/>
            <a:ext cx="1497082" cy="845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95"/>
          <a:stretch>
            <a:fillRect/>
          </a:stretch>
        </p:blipFill>
        <p:spPr>
          <a:xfrm>
            <a:off x="3457132" y="5363596"/>
            <a:ext cx="1021749" cy="386746"/>
          </a:xfrm>
          <a:prstGeom prst="rect">
            <a:avLst/>
          </a:prstGeom>
        </p:spPr>
      </p:pic>
      <p:pic>
        <p:nvPicPr>
          <p:cNvPr id="84" name="图片 83" descr="biao(10-08-08-20-30)_看图王(1).jpg"/>
          <p:cNvPicPr>
            <a:picLocks noChangeAspect="1"/>
          </p:cNvPicPr>
          <p:nvPr/>
        </p:nvPicPr>
        <p:blipFill>
          <a:blip r:embed="rId3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3156" y="5247198"/>
            <a:ext cx="1000367" cy="346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2" descr="https://timgsa.baidu.com/timg?image&amp;quality=80&amp;size=b9999_10000&amp;sec=1495005256&amp;di=c771ebe3f29b5562f0dbf50144a7bad3&amp;imgtype=jpg&amp;er=1&amp;src=http%3A%2F%2Fs14.sinaimg.cn%2Fmw690%2F001oRhKZgy6UQ39Jwi9ad%26amp%3B690"/>
          <p:cNvPicPr>
            <a:picLocks noChangeAspect="1" noChangeArrowheads="1"/>
          </p:cNvPicPr>
          <p:nvPr/>
        </p:nvPicPr>
        <p:blipFill rotWithShape="1">
          <a:blip r:embed="rId31" cstate="print">
            <a:clrChange>
              <a:clrFrom>
                <a:srgbClr val="F9B701"/>
              </a:clrFrom>
              <a:clrTo>
                <a:srgbClr val="F9B701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487" y="1422467"/>
            <a:ext cx="395805" cy="44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6" descr="https://timgsa.baidu.com/timg?image&amp;quality=80&amp;size=b10000_10000&amp;sec=1494400802&amp;di=d2ea1570bba304349bbc0e2ce77563df&amp;src=http://www.cnautonews.com/gjqc/201312/W020131206362411040220.jpg"/>
          <p:cNvPicPr>
            <a:picLocks noChangeAspect="1" noChangeArrowheads="1"/>
          </p:cNvPicPr>
          <p:nvPr/>
        </p:nvPicPr>
        <p:blipFill rotWithShape="1"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404" y="1993863"/>
            <a:ext cx="527114" cy="452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TextBox 40"/>
          <p:cNvSpPr txBox="1"/>
          <p:nvPr/>
        </p:nvSpPr>
        <p:spPr>
          <a:xfrm>
            <a:off x="6037382" y="3317130"/>
            <a:ext cx="2205990" cy="3067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ja-JP" sz="1400" b="1" dirty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直接定点客户</a:t>
            </a:r>
            <a:r>
              <a:rPr lang="ja-JP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＜</a:t>
            </a:r>
            <a:r>
              <a:rPr lang="en-US" altLang="ja-JP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Tier 1</a:t>
            </a:r>
            <a:r>
              <a:rPr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＞</a:t>
            </a:r>
            <a:endParaRPr lang="zh-CN" altLang="en-US" sz="1400" b="1" dirty="0">
              <a:solidFill>
                <a:srgbClr val="FF0000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98" name="TextBox 40"/>
          <p:cNvSpPr txBox="1"/>
          <p:nvPr/>
        </p:nvSpPr>
        <p:spPr>
          <a:xfrm>
            <a:off x="930078" y="3353463"/>
            <a:ext cx="2272030" cy="30670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zh-CN" altLang="ja-JP" sz="1400" b="1" dirty="0">
                <a:solidFill>
                  <a:schemeClr val="bg1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间接定点客户</a:t>
            </a:r>
            <a:r>
              <a:rPr lang="ja-JP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　</a:t>
            </a:r>
            <a:r>
              <a:rPr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＜</a:t>
            </a:r>
            <a:r>
              <a:rPr lang="zh-CN" altLang="ja-JP" sz="1400" b="1" dirty="0">
                <a:solidFill>
                  <a:srgbClr val="FF0000"/>
                </a:solidFill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主机厂</a:t>
            </a:r>
            <a:r>
              <a:rPr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＞</a:t>
            </a:r>
            <a:endParaRPr lang="zh-CN" altLang="en-US" sz="1400" b="1" dirty="0">
              <a:solidFill>
                <a:srgbClr val="FF0000"/>
              </a:solidFill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5" name="Image 3"/>
          <p:cNvPicPr>
            <a:picLocks noChangeAspect="1"/>
          </p:cNvPicPr>
          <p:nvPr/>
        </p:nvPicPr>
        <p:blipFill>
          <a:blip r:embed="rId33" cstate="print">
            <a:clrChange>
              <a:clrFrom>
                <a:srgbClr val="FAFFFF"/>
              </a:clrFrom>
              <a:clrTo>
                <a:srgbClr val="FA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475" y="4461207"/>
            <a:ext cx="1459003" cy="585656"/>
          </a:xfrm>
          <a:prstGeom prst="rect">
            <a:avLst/>
          </a:prstGeom>
        </p:spPr>
      </p:pic>
      <p:pic>
        <p:nvPicPr>
          <p:cNvPr id="46" name="Picture 29" descr="Bildergebnis für lear logo">
            <a:hlinkClick r:id="rId34"/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278" y="4563838"/>
            <a:ext cx="1258134" cy="352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4207" y="382265"/>
            <a:ext cx="984345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产品类别</a:t>
            </a:r>
          </a:p>
        </p:txBody>
      </p:sp>
      <p:grpSp>
        <p:nvGrpSpPr>
          <p:cNvPr id="51" name="组合 21"/>
          <p:cNvGrpSpPr/>
          <p:nvPr/>
        </p:nvGrpSpPr>
        <p:grpSpPr>
          <a:xfrm>
            <a:off x="1032260" y="1980201"/>
            <a:ext cx="872817" cy="1356167"/>
            <a:chOff x="452705" y="1888996"/>
            <a:chExt cx="1872208" cy="2571407"/>
          </a:xfrm>
        </p:grpSpPr>
        <p:pic>
          <p:nvPicPr>
            <p:cNvPr id="52" name="图片 6" descr="E15前.jpg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52705" y="1888996"/>
              <a:ext cx="1872208" cy="1872207"/>
            </a:xfrm>
            <a:prstGeom prst="rect">
              <a:avLst/>
            </a:prstGeom>
          </p:spPr>
        </p:pic>
        <p:sp>
          <p:nvSpPr>
            <p:cNvPr id="53" name="TextBox 13"/>
            <p:cNvSpPr txBox="1"/>
            <p:nvPr/>
          </p:nvSpPr>
          <p:spPr>
            <a:xfrm>
              <a:off x="690324" y="3937861"/>
              <a:ext cx="1532347" cy="522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普通</a:t>
              </a:r>
              <a:r>
                <a:rPr lang="en-US" altLang="zh-CN" sz="12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2</a:t>
              </a:r>
              <a:r>
                <a:rPr lang="zh-CN" altLang="en-US" sz="1200" b="1" dirty="0">
                  <a:latin typeface="华文楷体" panose="02010600040101010101" pitchFamily="2" charset="-122"/>
                  <a:ea typeface="华文楷体" panose="02010600040101010101" pitchFamily="2" charset="-122"/>
                  <a:cs typeface="华文楷体" panose="02010600040101010101" pitchFamily="2" charset="-122"/>
                </a:rPr>
                <a:t>向</a:t>
              </a:r>
            </a:p>
          </p:txBody>
        </p:sp>
      </p:grpSp>
      <p:pic>
        <p:nvPicPr>
          <p:cNvPr id="54" name="图片 5" descr="E15.jpg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29692" y="2060435"/>
            <a:ext cx="858786" cy="850372"/>
          </a:xfrm>
          <a:prstGeom prst="rect">
            <a:avLst/>
          </a:prstGeom>
        </p:spPr>
      </p:pic>
      <p:sp>
        <p:nvSpPr>
          <p:cNvPr id="55" name="TextBox 14"/>
          <p:cNvSpPr txBox="1"/>
          <p:nvPr/>
        </p:nvSpPr>
        <p:spPr>
          <a:xfrm>
            <a:off x="2324691" y="3060747"/>
            <a:ext cx="1622992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内部调节</a:t>
            </a:r>
            <a:r>
              <a:rPr lang="en-US" altLang="zh-CN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2</a:t>
            </a:r>
            <a:r>
              <a:rPr lang="zh-CN" altLang="en-US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向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5505158" y="2034913"/>
            <a:ext cx="809277" cy="1301528"/>
            <a:chOff x="6777973" y="1866927"/>
            <a:chExt cx="1542118" cy="2219664"/>
          </a:xfrm>
        </p:grpSpPr>
        <p:pic>
          <p:nvPicPr>
            <p:cNvPr id="57" name="图片 9" descr="宝马折叠头枕.jpg"/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78352" y="1866927"/>
              <a:ext cx="1541739" cy="1541739"/>
            </a:xfrm>
            <a:prstGeom prst="rect">
              <a:avLst/>
            </a:prstGeom>
          </p:spPr>
        </p:pic>
        <p:sp>
          <p:nvSpPr>
            <p:cNvPr id="58" name="TextBox 16"/>
            <p:cNvSpPr txBox="1"/>
            <p:nvPr/>
          </p:nvSpPr>
          <p:spPr>
            <a:xfrm>
              <a:off x="6777973" y="3616592"/>
              <a:ext cx="1384268" cy="469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折叠</a:t>
              </a:r>
              <a:r>
                <a:rPr lang="en-US" altLang="zh-CN" sz="1200" b="1" dirty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4</a:t>
              </a:r>
              <a:r>
                <a:rPr lang="zh-CN" altLang="en-US" sz="1200" b="1" dirty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向</a:t>
              </a:r>
            </a:p>
          </p:txBody>
        </p:sp>
      </p:grpSp>
      <p:grpSp>
        <p:nvGrpSpPr>
          <p:cNvPr id="59" name="组合 25"/>
          <p:cNvGrpSpPr/>
          <p:nvPr/>
        </p:nvGrpSpPr>
        <p:grpSpPr>
          <a:xfrm>
            <a:off x="6809635" y="1906859"/>
            <a:ext cx="1103743" cy="1429746"/>
            <a:chOff x="230542" y="3915740"/>
            <a:chExt cx="2383108" cy="2762198"/>
          </a:xfrm>
        </p:grpSpPr>
        <p:pic>
          <p:nvPicPr>
            <p:cNvPr id="60" name="Picture 2"/>
            <p:cNvPicPr>
              <a:picLocks noChangeAspect="1" noChangeArrowheads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 bwMode="auto">
            <a:xfrm rot="547771">
              <a:off x="610631" y="3915740"/>
              <a:ext cx="2003019" cy="17824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TextBox 17"/>
            <p:cNvSpPr txBox="1"/>
            <p:nvPr/>
          </p:nvSpPr>
          <p:spPr>
            <a:xfrm>
              <a:off x="230542" y="6145512"/>
              <a:ext cx="1716539" cy="532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睡眠头枕</a:t>
              </a:r>
            </a:p>
          </p:txBody>
        </p:sp>
      </p:grpSp>
      <p:sp>
        <p:nvSpPr>
          <p:cNvPr id="62" name="TextBox 22"/>
          <p:cNvSpPr txBox="1"/>
          <p:nvPr/>
        </p:nvSpPr>
        <p:spPr>
          <a:xfrm>
            <a:off x="4006471" y="3060387"/>
            <a:ext cx="1345228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平移</a:t>
            </a:r>
            <a:r>
              <a:rPr lang="en-US" altLang="zh-CN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4</a:t>
            </a:r>
            <a:r>
              <a:rPr lang="zh-CN" altLang="en-US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向</a:t>
            </a:r>
          </a:p>
        </p:txBody>
      </p:sp>
      <p:pic>
        <p:nvPicPr>
          <p:cNvPr id="63" name="图片 19" descr="IMG_8482.JPG"/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7707" y="2001217"/>
            <a:ext cx="583158" cy="962571"/>
          </a:xfrm>
          <a:prstGeom prst="rect">
            <a:avLst/>
          </a:prstGeom>
        </p:spPr>
      </p:pic>
      <p:sp>
        <p:nvSpPr>
          <p:cNvPr id="64" name="テキスト ボックス 39"/>
          <p:cNvSpPr txBox="1"/>
          <p:nvPr/>
        </p:nvSpPr>
        <p:spPr>
          <a:xfrm>
            <a:off x="704207" y="1414605"/>
            <a:ext cx="3876656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头枕</a:t>
            </a:r>
            <a:r>
              <a:rPr lang="en-US" altLang="zh-CN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(</a:t>
            </a:r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包覆式</a:t>
            </a:r>
            <a:r>
              <a:rPr lang="en-US" altLang="zh-CN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)</a:t>
            </a:r>
            <a:endParaRPr lang="ja-JP" altLang="en-US" sz="1400" b="1" u="sng" dirty="0">
              <a:solidFill>
                <a:srgbClr val="0000FF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65" name="内容占位符 3" descr="CD539后中.jpg"/>
          <p:cNvPicPr>
            <a:picLocks noChangeAspect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45508" y="4024522"/>
            <a:ext cx="1121839" cy="1121839"/>
          </a:xfrm>
          <a:prstGeom prst="rect">
            <a:avLst/>
          </a:prstGeom>
        </p:spPr>
      </p:pic>
      <p:grpSp>
        <p:nvGrpSpPr>
          <p:cNvPr id="66" name="组合 26"/>
          <p:cNvGrpSpPr/>
          <p:nvPr/>
        </p:nvGrpSpPr>
        <p:grpSpPr>
          <a:xfrm>
            <a:off x="2510604" y="4115453"/>
            <a:ext cx="948055" cy="1437328"/>
            <a:chOff x="2724066" y="3964666"/>
            <a:chExt cx="1701106" cy="3300486"/>
          </a:xfrm>
        </p:grpSpPr>
        <p:pic>
          <p:nvPicPr>
            <p:cNvPr id="67" name="图片 10" descr="X77后.jpg"/>
            <p:cNvPicPr>
              <a:picLocks noChangeAspect="1"/>
            </p:cNvPicPr>
            <p:nvPr/>
          </p:nvPicPr>
          <p:blipFill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71798" y="3964666"/>
              <a:ext cx="1584176" cy="1584177"/>
            </a:xfrm>
            <a:prstGeom prst="rect">
              <a:avLst/>
            </a:prstGeom>
          </p:spPr>
        </p:pic>
        <p:sp>
          <p:nvSpPr>
            <p:cNvPr id="68" name="TextBox 18"/>
            <p:cNvSpPr txBox="1"/>
            <p:nvPr/>
          </p:nvSpPr>
          <p:spPr>
            <a:xfrm>
              <a:off x="2724066" y="6632324"/>
              <a:ext cx="1701106" cy="6328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Arial" panose="020B0604020202020204" pitchFamily="34" charset="0"/>
                  <a:ea typeface="华文楷体" panose="02010600040101010101" pitchFamily="2" charset="-122"/>
                  <a:cs typeface="Arial" panose="020B0604020202020204" pitchFamily="34" charset="0"/>
                </a:rPr>
                <a:t>全真皮头枕</a:t>
              </a:r>
            </a:p>
          </p:txBody>
        </p:sp>
      </p:grpSp>
      <p:sp>
        <p:nvSpPr>
          <p:cNvPr id="69" name="TextBox 19"/>
          <p:cNvSpPr txBox="1"/>
          <p:nvPr/>
        </p:nvSpPr>
        <p:spPr>
          <a:xfrm>
            <a:off x="742670" y="5277191"/>
            <a:ext cx="1581566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3</a:t>
            </a:r>
            <a:r>
              <a:rPr lang="zh-CN" altLang="en-US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排超薄真皮头枕 </a:t>
            </a:r>
          </a:p>
        </p:txBody>
      </p:sp>
      <p:pic>
        <p:nvPicPr>
          <p:cNvPr id="70" name="图片 31" descr="422A前.jpg"/>
          <p:cNvPicPr>
            <a:picLocks noChangeAspect="1"/>
          </p:cNvPicPr>
          <p:nvPr/>
        </p:nvPicPr>
        <p:blipFill>
          <a:blip r:embed="rId9" cstate="email"/>
          <a:stretch>
            <a:fillRect/>
          </a:stretch>
        </p:blipFill>
        <p:spPr>
          <a:xfrm>
            <a:off x="5505357" y="4049460"/>
            <a:ext cx="1031798" cy="1031798"/>
          </a:xfrm>
          <a:prstGeom prst="rect">
            <a:avLst/>
          </a:prstGeom>
        </p:spPr>
      </p:pic>
      <p:sp>
        <p:nvSpPr>
          <p:cNvPr id="71" name="TextBox 35"/>
          <p:cNvSpPr txBox="1"/>
          <p:nvPr/>
        </p:nvSpPr>
        <p:spPr>
          <a:xfrm>
            <a:off x="5505450" y="5277485"/>
            <a:ext cx="1278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内陷式造型头枕</a:t>
            </a:r>
          </a:p>
        </p:txBody>
      </p:sp>
      <p:pic>
        <p:nvPicPr>
          <p:cNvPr id="72" name="图片 16" descr="T88_2.jpg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3996564" y="3978914"/>
            <a:ext cx="852015" cy="1135310"/>
          </a:xfrm>
          <a:prstGeom prst="rect">
            <a:avLst/>
          </a:prstGeom>
        </p:spPr>
      </p:pic>
      <p:pic>
        <p:nvPicPr>
          <p:cNvPr id="73" name="图片 20" descr="2.jpg"/>
          <p:cNvPicPr>
            <a:picLocks noChangeAspect="1"/>
          </p:cNvPicPr>
          <p:nvPr/>
        </p:nvPicPr>
        <p:blipFill>
          <a:blip r:embed="rId11" cstate="email">
            <a:lum contrast="40000"/>
          </a:blip>
          <a:srcRect/>
          <a:stretch>
            <a:fillRect/>
          </a:stretch>
        </p:blipFill>
        <p:spPr>
          <a:xfrm>
            <a:off x="7193933" y="3999152"/>
            <a:ext cx="735126" cy="1240525"/>
          </a:xfrm>
          <a:prstGeom prst="rect">
            <a:avLst/>
          </a:prstGeom>
        </p:spPr>
      </p:pic>
      <p:sp>
        <p:nvSpPr>
          <p:cNvPr id="74" name="TextBox 32"/>
          <p:cNvSpPr txBox="1"/>
          <p:nvPr/>
        </p:nvSpPr>
        <p:spPr>
          <a:xfrm>
            <a:off x="3923665" y="5297170"/>
            <a:ext cx="107061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4</a:t>
            </a:r>
            <a:r>
              <a:rPr lang="zh-CN" altLang="en-US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向调节头枕</a:t>
            </a:r>
          </a:p>
        </p:txBody>
      </p:sp>
      <p:sp>
        <p:nvSpPr>
          <p:cNvPr id="75" name="TextBox 34"/>
          <p:cNvSpPr txBox="1"/>
          <p:nvPr/>
        </p:nvSpPr>
        <p:spPr>
          <a:xfrm>
            <a:off x="7105984" y="5305864"/>
            <a:ext cx="1209079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普通前头枕</a:t>
            </a:r>
            <a:r>
              <a:rPr lang="en-US" altLang="zh-CN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endParaRPr lang="zh-CN" altLang="en-US" sz="1200" b="1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76" name="テキスト ボックス 55"/>
          <p:cNvSpPr txBox="1"/>
          <p:nvPr/>
        </p:nvSpPr>
        <p:spPr>
          <a:xfrm>
            <a:off x="704207" y="3625830"/>
            <a:ext cx="3296878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头枕</a:t>
            </a:r>
            <a:r>
              <a:rPr lang="en-US" altLang="zh-CN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(PIP/</a:t>
            </a:r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一体发泡</a:t>
            </a:r>
            <a:r>
              <a:rPr lang="en-US" altLang="zh-CN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)</a:t>
            </a:r>
            <a:endParaRPr kumimoji="1" lang="ja-JP" altLang="en-US" sz="1400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7" name="图片 76" descr="大众标志.bmp"/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1728" y="2668043"/>
            <a:ext cx="490401" cy="350287"/>
          </a:xfrm>
          <a:prstGeom prst="rect">
            <a:avLst/>
          </a:prstGeom>
        </p:spPr>
      </p:pic>
      <p:pic>
        <p:nvPicPr>
          <p:cNvPr id="78" name="图片 77" descr="雪铁龙.bmp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273" r="13270" b="25797"/>
          <a:stretch>
            <a:fillRect/>
          </a:stretch>
        </p:blipFill>
        <p:spPr>
          <a:xfrm>
            <a:off x="4659837" y="2620796"/>
            <a:ext cx="468273" cy="367929"/>
          </a:xfrm>
          <a:prstGeom prst="rect">
            <a:avLst/>
          </a:prstGeom>
        </p:spPr>
      </p:pic>
      <p:pic>
        <p:nvPicPr>
          <p:cNvPr id="79" name="图片 78" descr="279759ee3d6d55fbd77b93956d224f4a21a4ddc0.png"/>
          <p:cNvPicPr>
            <a:picLocks noChangeAspect="1"/>
          </p:cNvPicPr>
          <p:nvPr/>
        </p:nvPicPr>
        <p:blipFill>
          <a:blip r:embed="rId14" cstate="email"/>
          <a:stretch>
            <a:fillRect/>
          </a:stretch>
        </p:blipFill>
        <p:spPr>
          <a:xfrm>
            <a:off x="6323386" y="2607428"/>
            <a:ext cx="440465" cy="410902"/>
          </a:xfrm>
          <a:prstGeom prst="rect">
            <a:avLst/>
          </a:prstGeom>
        </p:spPr>
      </p:pic>
      <p:pic>
        <p:nvPicPr>
          <p:cNvPr id="80" name="图片 79" descr="大众标志.bmp"/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4214" y="2499539"/>
            <a:ext cx="582523" cy="416088"/>
          </a:xfrm>
          <a:prstGeom prst="rect">
            <a:avLst/>
          </a:prstGeom>
        </p:spPr>
      </p:pic>
      <p:pic>
        <p:nvPicPr>
          <p:cNvPr id="81" name="图片 80" descr="201107200613101.jpg"/>
          <p:cNvPicPr>
            <a:picLocks noChangeAspect="1"/>
          </p:cNvPicPr>
          <p:nvPr/>
        </p:nvPicPr>
        <p:blipFill>
          <a:blip r:embed="rId1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848996" y="4905050"/>
            <a:ext cx="384453" cy="352416"/>
          </a:xfrm>
          <a:prstGeom prst="rect">
            <a:avLst/>
          </a:prstGeom>
        </p:spPr>
      </p:pic>
      <p:pic>
        <p:nvPicPr>
          <p:cNvPr id="82" name="图片 81" descr="福特.png"/>
          <p:cNvPicPr>
            <a:picLocks noChangeAspect="1"/>
          </p:cNvPicPr>
          <p:nvPr/>
        </p:nvPicPr>
        <p:blipFill>
          <a:blip r:embed="rId16" cstate="email"/>
          <a:stretch>
            <a:fillRect/>
          </a:stretch>
        </p:blipFill>
        <p:spPr>
          <a:xfrm>
            <a:off x="1739680" y="4706769"/>
            <a:ext cx="665542" cy="665542"/>
          </a:xfrm>
          <a:prstGeom prst="rect">
            <a:avLst/>
          </a:prstGeom>
        </p:spPr>
      </p:pic>
      <p:pic>
        <p:nvPicPr>
          <p:cNvPr id="83" name="图片 82" descr="奥迪.jpg"/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229818" y="4989217"/>
            <a:ext cx="580782" cy="250460"/>
          </a:xfrm>
          <a:prstGeom prst="rect">
            <a:avLst/>
          </a:prstGeom>
        </p:spPr>
      </p:pic>
      <p:pic>
        <p:nvPicPr>
          <p:cNvPr id="84" name="图片 83" descr="丰田.jpg"/>
          <p:cNvPicPr>
            <a:picLocks noChangeAspect="1"/>
          </p:cNvPicPr>
          <p:nvPr/>
        </p:nvPicPr>
        <p:blipFill>
          <a:blip r:embed="rId1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6375826" y="4905050"/>
            <a:ext cx="542768" cy="305307"/>
          </a:xfrm>
          <a:prstGeom prst="rect">
            <a:avLst/>
          </a:prstGeom>
        </p:spPr>
      </p:pic>
      <p:pic>
        <p:nvPicPr>
          <p:cNvPr id="85" name="图片 84" descr="吉普(JEEP).gif"/>
          <p:cNvPicPr>
            <a:picLocks noChangeAspect="1"/>
          </p:cNvPicPr>
          <p:nvPr/>
        </p:nvPicPr>
        <p:blipFill>
          <a:blip r:embed="rId1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237" r="13270" b="25797"/>
          <a:stretch>
            <a:fillRect/>
          </a:stretch>
        </p:blipFill>
        <p:spPr>
          <a:xfrm>
            <a:off x="7879221" y="4980378"/>
            <a:ext cx="537888" cy="239062"/>
          </a:xfrm>
          <a:prstGeom prst="rect">
            <a:avLst/>
          </a:prstGeom>
        </p:spPr>
      </p:pic>
      <p:pic>
        <p:nvPicPr>
          <p:cNvPr id="92" name="图片 91" descr="奥迪.jpg"/>
          <p:cNvPicPr>
            <a:picLocks noChangeAspect="1"/>
          </p:cNvPicPr>
          <p:nvPr/>
        </p:nvPicPr>
        <p:blipFill>
          <a:blip r:embed="rId17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811172" y="2740943"/>
            <a:ext cx="610997" cy="2634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6435" y="6107430"/>
            <a:ext cx="569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华文楷体" panose="02010600040101010101" pitchFamily="2" charset="-122"/>
              </a:rPr>
              <a:t>继峰现有</a:t>
            </a:r>
            <a:r>
              <a:rPr lang="en-US" altLang="zh-CN">
                <a:latin typeface="Arial" panose="020B0604020202020204" pitchFamily="34" charset="0"/>
                <a:ea typeface="华文楷体" panose="02010600040101010101" pitchFamily="2" charset="-122"/>
              </a:rPr>
              <a:t>250</a:t>
            </a:r>
            <a:r>
              <a:rPr lang="zh-CN" altLang="en-US">
                <a:latin typeface="Arial" panose="020B0604020202020204" pitchFamily="34" charset="0"/>
                <a:ea typeface="华文楷体" panose="02010600040101010101" pitchFamily="2" charset="-122"/>
              </a:rPr>
              <a:t>种以上的头枕项目，</a:t>
            </a:r>
            <a:r>
              <a:rPr lang="en-US" altLang="zh-CN">
                <a:latin typeface="Arial" panose="020B0604020202020204" pitchFamily="34" charset="0"/>
                <a:ea typeface="华文楷体" panose="02010600040101010101" pitchFamily="2" charset="-122"/>
              </a:rPr>
              <a:t>2017</a:t>
            </a:r>
            <a:r>
              <a:rPr lang="zh-CN" altLang="en-US">
                <a:latin typeface="Arial" panose="020B0604020202020204" pitchFamily="34" charset="0"/>
                <a:ea typeface="华文楷体" panose="02010600040101010101" pitchFamily="2" charset="-122"/>
              </a:rPr>
              <a:t>销量</a:t>
            </a:r>
            <a:r>
              <a:rPr lang="en-US" altLang="zh-CN">
                <a:latin typeface="Arial" panose="020B0604020202020204" pitchFamily="34" charset="0"/>
                <a:ea typeface="华文楷体" panose="02010600040101010101" pitchFamily="2" charset="-122"/>
              </a:rPr>
              <a:t>2200</a:t>
            </a:r>
            <a:r>
              <a:rPr lang="zh-CN" altLang="en-US">
                <a:latin typeface="Arial" panose="020B0604020202020204" pitchFamily="34" charset="0"/>
                <a:ea typeface="华文楷体" panose="02010600040101010101" pitchFamily="2" charset="-122"/>
              </a:rPr>
              <a:t>万件；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4207" y="382265"/>
            <a:ext cx="984345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产品类别</a:t>
            </a:r>
          </a:p>
        </p:txBody>
      </p:sp>
      <p:grpSp>
        <p:nvGrpSpPr>
          <p:cNvPr id="40" name="组合 25"/>
          <p:cNvGrpSpPr/>
          <p:nvPr/>
        </p:nvGrpSpPr>
        <p:grpSpPr>
          <a:xfrm>
            <a:off x="696211" y="1652077"/>
            <a:ext cx="1374029" cy="1529248"/>
            <a:chOff x="428596" y="1340768"/>
            <a:chExt cx="2235233" cy="2285859"/>
          </a:xfrm>
        </p:grpSpPr>
        <p:pic>
          <p:nvPicPr>
            <p:cNvPr id="41" name="图片 40" descr="P32L扶手.jpg"/>
            <p:cNvPicPr>
              <a:picLocks noChangeAspect="1"/>
            </p:cNvPicPr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307801">
              <a:off x="791621" y="1340768"/>
              <a:ext cx="1872208" cy="1872208"/>
            </a:xfrm>
            <a:prstGeom prst="rect">
              <a:avLst/>
            </a:prstGeom>
          </p:spPr>
        </p:pic>
        <p:sp>
          <p:nvSpPr>
            <p:cNvPr id="42" name="TextBox 13"/>
            <p:cNvSpPr txBox="1"/>
            <p:nvPr/>
          </p:nvSpPr>
          <p:spPr>
            <a:xfrm>
              <a:off x="428596" y="3214686"/>
              <a:ext cx="1791223" cy="411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普通低配扶手</a:t>
              </a:r>
            </a:p>
          </p:txBody>
        </p:sp>
      </p:grpSp>
      <p:grpSp>
        <p:nvGrpSpPr>
          <p:cNvPr id="43" name="组合 26"/>
          <p:cNvGrpSpPr/>
          <p:nvPr/>
        </p:nvGrpSpPr>
        <p:grpSpPr>
          <a:xfrm>
            <a:off x="2712030" y="1652076"/>
            <a:ext cx="1227568" cy="1518153"/>
            <a:chOff x="2540327" y="1190394"/>
            <a:chExt cx="2076386" cy="2471174"/>
          </a:xfrm>
        </p:grpSpPr>
        <p:pic>
          <p:nvPicPr>
            <p:cNvPr id="44" name="图片 43" descr="L53H扶手.jpg"/>
            <p:cNvPicPr>
              <a:picLocks noChangeAspect="1"/>
            </p:cNvPicPr>
            <p:nvPr/>
          </p:nvPicPr>
          <p:blipFill>
            <a:blip r:embed="rId3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0458757">
              <a:off x="2540327" y="1190394"/>
              <a:ext cx="2076386" cy="2076387"/>
            </a:xfrm>
            <a:prstGeom prst="rect">
              <a:avLst/>
            </a:prstGeom>
          </p:spPr>
        </p:pic>
        <p:sp>
          <p:nvSpPr>
            <p:cNvPr id="45" name="TextBox 14"/>
            <p:cNvSpPr txBox="1"/>
            <p:nvPr/>
          </p:nvSpPr>
          <p:spPr>
            <a:xfrm>
              <a:off x="2658380" y="3212976"/>
              <a:ext cx="1603599" cy="4485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翻盖式杯托</a:t>
              </a:r>
            </a:p>
          </p:txBody>
        </p:sp>
      </p:grpSp>
      <p:grpSp>
        <p:nvGrpSpPr>
          <p:cNvPr id="46" name="组合 27"/>
          <p:cNvGrpSpPr/>
          <p:nvPr/>
        </p:nvGrpSpPr>
        <p:grpSpPr>
          <a:xfrm>
            <a:off x="4580381" y="1775011"/>
            <a:ext cx="1345899" cy="1422976"/>
            <a:chOff x="4457539" y="1489420"/>
            <a:chExt cx="2126049" cy="2139656"/>
          </a:xfrm>
        </p:grpSpPr>
        <p:pic>
          <p:nvPicPr>
            <p:cNvPr id="47" name="图片 46" descr="B754扶手.jpg"/>
            <p:cNvPicPr>
              <a:picLocks noChangeAspect="1"/>
            </p:cNvPicPr>
            <p:nvPr/>
          </p:nvPicPr>
          <p:blipFill>
            <a:blip r:embed="rId4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21077658">
              <a:off x="4457539" y="1489420"/>
              <a:ext cx="2126049" cy="2126049"/>
            </a:xfrm>
            <a:prstGeom prst="rect">
              <a:avLst/>
            </a:prstGeom>
          </p:spPr>
        </p:pic>
        <p:sp>
          <p:nvSpPr>
            <p:cNvPr id="48" name="TextBox 15"/>
            <p:cNvSpPr txBox="1"/>
            <p:nvPr/>
          </p:nvSpPr>
          <p:spPr>
            <a:xfrm>
              <a:off x="4457542" y="3214686"/>
              <a:ext cx="1497595" cy="4143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折叠式杯托</a:t>
              </a:r>
            </a:p>
          </p:txBody>
        </p:sp>
      </p:grpSp>
      <p:grpSp>
        <p:nvGrpSpPr>
          <p:cNvPr id="49" name="组合 28"/>
          <p:cNvGrpSpPr/>
          <p:nvPr/>
        </p:nvGrpSpPr>
        <p:grpSpPr>
          <a:xfrm>
            <a:off x="6524599" y="1605486"/>
            <a:ext cx="1215587" cy="1582981"/>
            <a:chOff x="6491341" y="1196752"/>
            <a:chExt cx="2257123" cy="2443302"/>
          </a:xfrm>
        </p:grpSpPr>
        <p:pic>
          <p:nvPicPr>
            <p:cNvPr id="50" name="图片 49" descr="CD391扶手.jpg"/>
            <p:cNvPicPr>
              <a:picLocks noChangeAspect="1"/>
            </p:cNvPicPr>
            <p:nvPr/>
          </p:nvPicPr>
          <p:blipFill>
            <a:blip r:embed="rId5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588224" y="1196752"/>
              <a:ext cx="2160240" cy="2160240"/>
            </a:xfrm>
            <a:prstGeom prst="rect">
              <a:avLst/>
            </a:prstGeom>
          </p:spPr>
        </p:pic>
        <p:sp>
          <p:nvSpPr>
            <p:cNvPr id="86" name="TextBox 16"/>
            <p:cNvSpPr txBox="1"/>
            <p:nvPr/>
          </p:nvSpPr>
          <p:spPr>
            <a:xfrm>
              <a:off x="6491341" y="3214686"/>
              <a:ext cx="1760365" cy="4253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弹出式杯托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2781668" y="3727314"/>
            <a:ext cx="1140298" cy="1881563"/>
            <a:chOff x="622206" y="3741414"/>
            <a:chExt cx="1924420" cy="3049038"/>
          </a:xfrm>
        </p:grpSpPr>
        <p:pic>
          <p:nvPicPr>
            <p:cNvPr id="88" name="图片 87" descr="LXLD扶手.jpg"/>
            <p:cNvPicPr>
              <a:picLocks noChangeAspect="1"/>
            </p:cNvPicPr>
            <p:nvPr/>
          </p:nvPicPr>
          <p:blipFill>
            <a:blip r:embed="rId6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74418" y="3741414"/>
              <a:ext cx="1872208" cy="1872208"/>
            </a:xfrm>
            <a:prstGeom prst="rect">
              <a:avLst/>
            </a:prstGeom>
          </p:spPr>
        </p:pic>
        <p:sp>
          <p:nvSpPr>
            <p:cNvPr id="89" name="TextBox 17"/>
            <p:cNvSpPr txBox="1"/>
            <p:nvPr/>
          </p:nvSpPr>
          <p:spPr>
            <a:xfrm>
              <a:off x="622206" y="6044423"/>
              <a:ext cx="1599982" cy="7460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氛围灯杯托</a:t>
              </a:r>
            </a:p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储物盒</a:t>
              </a:r>
              <a:r>
                <a:rPr lang="en-US" altLang="zh-CN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  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4606816" y="3597862"/>
            <a:ext cx="1216428" cy="2194579"/>
            <a:chOff x="4404937" y="3741413"/>
            <a:chExt cx="1872209" cy="3006985"/>
          </a:xfrm>
        </p:grpSpPr>
        <p:pic>
          <p:nvPicPr>
            <p:cNvPr id="91" name="图片 90" descr="E18扶手.jpg"/>
            <p:cNvPicPr>
              <a:picLocks noChangeAspect="1"/>
            </p:cNvPicPr>
            <p:nvPr/>
          </p:nvPicPr>
          <p:blipFill>
            <a:blip r:embed="rId7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404937" y="3741413"/>
              <a:ext cx="1872209" cy="1872208"/>
            </a:xfrm>
            <a:prstGeom prst="rect">
              <a:avLst/>
            </a:prstGeom>
          </p:spPr>
        </p:pic>
        <p:sp>
          <p:nvSpPr>
            <p:cNvPr id="93" name="TextBox 19"/>
            <p:cNvSpPr txBox="1"/>
            <p:nvPr/>
          </p:nvSpPr>
          <p:spPr>
            <a:xfrm>
              <a:off x="4494474" y="5864408"/>
              <a:ext cx="1694692" cy="883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弹出式杯托</a:t>
              </a:r>
            </a:p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储物盒</a:t>
              </a:r>
            </a:p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集成电控系统</a:t>
              </a: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414602" y="3526489"/>
            <a:ext cx="1358570" cy="2229998"/>
            <a:chOff x="6184963" y="3163503"/>
            <a:chExt cx="2575360" cy="3470894"/>
          </a:xfrm>
        </p:grpSpPr>
        <p:pic>
          <p:nvPicPr>
            <p:cNvPr id="95" name="图片 94" descr="V501扶手.jpg"/>
            <p:cNvPicPr>
              <a:picLocks noChangeAspect="1"/>
            </p:cNvPicPr>
            <p:nvPr/>
          </p:nvPicPr>
          <p:blipFill>
            <a:blip r:embed="rId8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702053">
              <a:off x="6184963" y="3163503"/>
              <a:ext cx="2575360" cy="2575358"/>
            </a:xfrm>
            <a:prstGeom prst="rect">
              <a:avLst/>
            </a:prstGeom>
          </p:spPr>
        </p:pic>
        <p:sp>
          <p:nvSpPr>
            <p:cNvPr id="96" name="TextBox 22"/>
            <p:cNvSpPr txBox="1"/>
            <p:nvPr/>
          </p:nvSpPr>
          <p:spPr>
            <a:xfrm>
              <a:off x="6261996" y="5630234"/>
              <a:ext cx="2377369" cy="1004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头枕扶手一体式</a:t>
              </a:r>
            </a:p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储物盒</a:t>
              </a:r>
            </a:p>
            <a:p>
              <a:r>
                <a:rPr lang="zh-CN" altLang="en-US" sz="1200" b="1" dirty="0">
                  <a:latin typeface="Arial" panose="020B0604020202020204" pitchFamily="34" charset="0"/>
                  <a:ea typeface="华文仿宋" panose="02010600040101010101" pitchFamily="2" charset="-122"/>
                  <a:cs typeface="Arial" panose="020B0604020202020204" pitchFamily="34" charset="0"/>
                </a:rPr>
                <a:t>集成电控系统</a:t>
              </a:r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647752" y="1375078"/>
            <a:ext cx="5410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扶手</a:t>
            </a:r>
          </a:p>
        </p:txBody>
      </p:sp>
      <p:pic>
        <p:nvPicPr>
          <p:cNvPr id="98" name="图片 97" descr="日产 .jpg"/>
          <p:cNvPicPr>
            <a:picLocks noChangeAspect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20829" y="2397479"/>
            <a:ext cx="520111" cy="498969"/>
          </a:xfrm>
          <a:prstGeom prst="rect">
            <a:avLst/>
          </a:prstGeom>
        </p:spPr>
      </p:pic>
      <p:pic>
        <p:nvPicPr>
          <p:cNvPr id="99" name="图片 98" descr="英菲尼迪.png"/>
          <p:cNvPicPr>
            <a:picLocks noChangeAspect="1"/>
          </p:cNvPicPr>
          <p:nvPr/>
        </p:nvPicPr>
        <p:blipFill>
          <a:blip r:embed="rId10" cstate="email"/>
          <a:stretch>
            <a:fillRect/>
          </a:stretch>
        </p:blipFill>
        <p:spPr>
          <a:xfrm>
            <a:off x="3554416" y="2227163"/>
            <a:ext cx="657600" cy="657600"/>
          </a:xfrm>
          <a:prstGeom prst="rect">
            <a:avLst/>
          </a:prstGeom>
        </p:spPr>
      </p:pic>
      <p:pic>
        <p:nvPicPr>
          <p:cNvPr id="100" name="图片 99" descr="福特.png"/>
          <p:cNvPicPr>
            <a:picLocks noChangeAspect="1"/>
          </p:cNvPicPr>
          <p:nvPr/>
        </p:nvPicPr>
        <p:blipFill>
          <a:blip r:embed="rId11" cstate="email"/>
          <a:stretch>
            <a:fillRect/>
          </a:stretch>
        </p:blipFill>
        <p:spPr>
          <a:xfrm>
            <a:off x="7600632" y="2368934"/>
            <a:ext cx="665542" cy="665542"/>
          </a:xfrm>
          <a:prstGeom prst="rect">
            <a:avLst/>
          </a:prstGeom>
        </p:spPr>
      </p:pic>
      <p:pic>
        <p:nvPicPr>
          <p:cNvPr id="101" name="内容占位符 3" descr="cadillac凯迪拉克.bmp"/>
          <p:cNvPicPr>
            <a:picLocks noChangeAspect="1"/>
          </p:cNvPicPr>
          <p:nvPr/>
        </p:nvPicPr>
        <p:blipFill>
          <a:blip r:embed="rId1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7196" y="4752587"/>
            <a:ext cx="589459" cy="421042"/>
          </a:xfrm>
          <a:prstGeom prst="rect">
            <a:avLst/>
          </a:prstGeom>
        </p:spPr>
      </p:pic>
      <p:pic>
        <p:nvPicPr>
          <p:cNvPr id="102" name="图片 101" descr="克莱斯勒 .jpg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3516221" y="4778525"/>
            <a:ext cx="832178" cy="312067"/>
          </a:xfrm>
          <a:prstGeom prst="rect">
            <a:avLst/>
          </a:prstGeom>
        </p:spPr>
      </p:pic>
      <p:pic>
        <p:nvPicPr>
          <p:cNvPr id="103" name="图片 102"/>
          <p:cNvPicPr>
            <a:picLocks noChangeAspect="1"/>
          </p:cNvPicPr>
          <p:nvPr/>
        </p:nvPicPr>
        <p:blipFill rotWithShape="1">
          <a:blip r:embed="rId1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720888" y="2453209"/>
            <a:ext cx="403105" cy="427785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94" y="4013333"/>
            <a:ext cx="1298560" cy="777805"/>
          </a:xfrm>
          <a:prstGeom prst="rect">
            <a:avLst/>
          </a:prstGeom>
        </p:spPr>
      </p:pic>
      <p:sp>
        <p:nvSpPr>
          <p:cNvPr id="105" name="TextBox 17"/>
          <p:cNvSpPr txBox="1"/>
          <p:nvPr/>
        </p:nvSpPr>
        <p:spPr>
          <a:xfrm>
            <a:off x="772977" y="5173246"/>
            <a:ext cx="94805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折叠式杯托</a:t>
            </a:r>
          </a:p>
          <a:p>
            <a:r>
              <a:rPr lang="zh-CN" altLang="en-US" sz="1200" b="1" dirty="0">
                <a:latin typeface="Arial" panose="020B0604020202020204" pitchFamily="34" charset="0"/>
                <a:ea typeface="华文仿宋" panose="02010600040101010101" pitchFamily="2" charset="-122"/>
                <a:cs typeface="Arial" panose="020B0604020202020204" pitchFamily="34" charset="0"/>
              </a:rPr>
              <a:t>储物盒</a:t>
            </a:r>
          </a:p>
        </p:txBody>
      </p:sp>
      <p:pic>
        <p:nvPicPr>
          <p:cNvPr id="106" name="图片 105" descr="279759ee3d6d55fbd77b93956d224f4a21a4ddc0.png"/>
          <p:cNvPicPr>
            <a:picLocks noChangeAspect="1"/>
          </p:cNvPicPr>
          <p:nvPr/>
        </p:nvPicPr>
        <p:blipFill>
          <a:blip r:embed="rId16" cstate="email"/>
          <a:stretch>
            <a:fillRect/>
          </a:stretch>
        </p:blipFill>
        <p:spPr>
          <a:xfrm>
            <a:off x="1842654" y="4714511"/>
            <a:ext cx="464247" cy="4330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2731" t="38101" r="22279" b="44552"/>
          <a:stretch>
            <a:fillRect/>
          </a:stretch>
        </p:blipFill>
        <p:spPr>
          <a:xfrm>
            <a:off x="7346734" y="4868828"/>
            <a:ext cx="919440" cy="30480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6435" y="6107430"/>
            <a:ext cx="625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latin typeface="Arial" panose="020B0604020202020204" pitchFamily="34" charset="0"/>
                <a:ea typeface="华文楷体" panose="02010600040101010101" pitchFamily="2" charset="-122"/>
              </a:rPr>
              <a:t>继峰现有</a:t>
            </a:r>
            <a:r>
              <a:rPr lang="en-US" altLang="zh-CN">
                <a:latin typeface="Arial" panose="020B0604020202020204" pitchFamily="34" charset="0"/>
                <a:ea typeface="华文楷体" panose="02010600040101010101" pitchFamily="2" charset="-122"/>
              </a:rPr>
              <a:t>150</a:t>
            </a:r>
            <a:r>
              <a:rPr lang="zh-CN" altLang="en-US">
                <a:latin typeface="Arial" panose="020B0604020202020204" pitchFamily="34" charset="0"/>
                <a:ea typeface="华文楷体" panose="02010600040101010101" pitchFamily="2" charset="-122"/>
              </a:rPr>
              <a:t>种以上的扶手项目，</a:t>
            </a:r>
            <a:r>
              <a:rPr lang="en-US" altLang="zh-CN">
                <a:latin typeface="Arial" panose="020B0604020202020204" pitchFamily="34" charset="0"/>
                <a:ea typeface="华文楷体" panose="02010600040101010101" pitchFamily="2" charset="-122"/>
              </a:rPr>
              <a:t>2017</a:t>
            </a:r>
            <a:r>
              <a:rPr lang="zh-CN" altLang="en-US">
                <a:latin typeface="Arial" panose="020B0604020202020204" pitchFamily="34" charset="0"/>
                <a:ea typeface="华文楷体" panose="02010600040101010101" pitchFamily="2" charset="-122"/>
              </a:rPr>
              <a:t>年销售扶手</a:t>
            </a:r>
            <a:r>
              <a:rPr lang="en-US" altLang="zh-CN">
                <a:latin typeface="Arial" panose="020B0604020202020204" pitchFamily="34" charset="0"/>
                <a:ea typeface="华文楷体" panose="02010600040101010101" pitchFamily="2" charset="-122"/>
              </a:rPr>
              <a:t>436</a:t>
            </a:r>
            <a:r>
              <a:rPr lang="zh-CN" altLang="en-US">
                <a:latin typeface="Arial" panose="020B0604020202020204" pitchFamily="34" charset="0"/>
                <a:ea typeface="华文楷体" panose="02010600040101010101" pitchFamily="2" charset="-122"/>
              </a:rPr>
              <a:t>万件；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70577" y="2459882"/>
            <a:ext cx="3597305" cy="3376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楷体" panose="0201060004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4207" y="382265"/>
            <a:ext cx="984345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继峰的优势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08797" y="1370087"/>
            <a:ext cx="20821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继峰创造</a:t>
            </a:r>
            <a:r>
              <a:rPr lang="en-US" altLang="zh-CN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专利平台机构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830963" y="2638226"/>
            <a:ext cx="1439725" cy="1456965"/>
            <a:chOff x="2339752" y="1849364"/>
            <a:chExt cx="1672956" cy="2208766"/>
          </a:xfrm>
        </p:grpSpPr>
        <p:grpSp>
          <p:nvGrpSpPr>
            <p:cNvPr id="10" name="组合 22"/>
            <p:cNvGrpSpPr/>
            <p:nvPr/>
          </p:nvGrpSpPr>
          <p:grpSpPr>
            <a:xfrm>
              <a:off x="2339752" y="1849364"/>
              <a:ext cx="1672956" cy="2208766"/>
              <a:chOff x="4757046" y="2132856"/>
              <a:chExt cx="2340902" cy="3005860"/>
            </a:xfrm>
          </p:grpSpPr>
          <p:pic>
            <p:nvPicPr>
              <p:cNvPr id="12" name="图片 11" descr="1.jpg"/>
              <p:cNvPicPr>
                <a:picLocks noChangeAspect="1"/>
              </p:cNvPicPr>
              <p:nvPr/>
            </p:nvPicPr>
            <p:blipFill>
              <a:blip r:embed="rId2" cstate="email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379797">
                <a:off x="4757046" y="2301602"/>
                <a:ext cx="2340902" cy="2837114"/>
              </a:xfrm>
              <a:prstGeom prst="rect">
                <a:avLst/>
              </a:prstGeom>
            </p:spPr>
          </p:pic>
          <p:cxnSp>
            <p:nvCxnSpPr>
              <p:cNvPr id="13" name="直接箭头连接符 12"/>
              <p:cNvCxnSpPr/>
              <p:nvPr/>
            </p:nvCxnSpPr>
            <p:spPr>
              <a:xfrm>
                <a:off x="5148064" y="2132856"/>
                <a:ext cx="1321868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ot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直接箭头连接符 10"/>
            <p:cNvCxnSpPr/>
            <p:nvPr/>
          </p:nvCxnSpPr>
          <p:spPr>
            <a:xfrm rot="16200000">
              <a:off x="3534909" y="2737899"/>
              <a:ext cx="778036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2890954" y="2621145"/>
            <a:ext cx="988661" cy="1326408"/>
            <a:chOff x="7082869" y="2029490"/>
            <a:chExt cx="1233545" cy="1788894"/>
          </a:xfrm>
        </p:grpSpPr>
        <p:grpSp>
          <p:nvGrpSpPr>
            <p:cNvPr id="15" name="组合 14"/>
            <p:cNvGrpSpPr/>
            <p:nvPr/>
          </p:nvGrpSpPr>
          <p:grpSpPr>
            <a:xfrm>
              <a:off x="7150907" y="2029490"/>
              <a:ext cx="1165507" cy="1788894"/>
              <a:chOff x="7161575" y="1844824"/>
              <a:chExt cx="1370865" cy="2129992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7161575" y="1844824"/>
                <a:ext cx="1226849" cy="2129992"/>
                <a:chOff x="7161575" y="1916832"/>
                <a:chExt cx="1226849" cy="2129992"/>
              </a:xfrm>
            </p:grpSpPr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3">
                  <a:clrChange>
                    <a:clrFrom>
                      <a:srgbClr val="333366"/>
                    </a:clrFrom>
                    <a:clrTo>
                      <a:srgbClr val="333366">
                        <a:alpha val="0"/>
                      </a:srgbClr>
                    </a:clrTo>
                  </a:clrChange>
                </a:blip>
                <a:stretch>
                  <a:fillRect/>
                </a:stretch>
              </p:blipFill>
              <p:spPr>
                <a:xfrm>
                  <a:off x="7161575" y="1916832"/>
                  <a:ext cx="1226849" cy="2129992"/>
                </a:xfrm>
                <a:prstGeom prst="rect">
                  <a:avLst/>
                </a:prstGeom>
              </p:spPr>
            </p:pic>
            <p:sp>
              <p:nvSpPr>
                <p:cNvPr id="21" name="右弧形箭头 20"/>
                <p:cNvSpPr/>
                <p:nvPr/>
              </p:nvSpPr>
              <p:spPr>
                <a:xfrm rot="4200000">
                  <a:off x="7486485" y="2961191"/>
                  <a:ext cx="216024" cy="374154"/>
                </a:xfrm>
                <a:prstGeom prst="curvedLeftArrow">
                  <a:avLst/>
                </a:prstGeom>
                <a:solidFill>
                  <a:srgbClr val="FFFF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ea typeface="华文楷体" panose="02010600040101010101" pitchFamily="2" charset="-122"/>
                  </a:endParaRPr>
                </a:p>
              </p:txBody>
            </p:sp>
          </p:grpSp>
          <p:cxnSp>
            <p:nvCxnSpPr>
              <p:cNvPr id="18" name="直接箭头连接符 17"/>
              <p:cNvCxnSpPr/>
              <p:nvPr/>
            </p:nvCxnSpPr>
            <p:spPr>
              <a:xfrm rot="16200000">
                <a:off x="8143422" y="2737899"/>
                <a:ext cx="778036" cy="0"/>
              </a:xfrm>
              <a:prstGeom prst="straightConnector1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  <a:prstDash val="sysDash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0"/>
              <p:cNvCxnSpPr/>
              <p:nvPr/>
            </p:nvCxnSpPr>
            <p:spPr>
              <a:xfrm>
                <a:off x="7299718" y="1844824"/>
                <a:ext cx="944690" cy="0"/>
              </a:xfrm>
              <a:prstGeom prst="straightConnector1">
                <a:avLst/>
              </a:prstGeom>
              <a:ln w="38100">
                <a:solidFill>
                  <a:schemeClr val="accent2">
                    <a:lumMod val="75000"/>
                  </a:schemeClr>
                </a:solidFill>
                <a:prstDash val="sysDot"/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弧形 15"/>
            <p:cNvSpPr/>
            <p:nvPr/>
          </p:nvSpPr>
          <p:spPr>
            <a:xfrm rot="12845457">
              <a:off x="7082869" y="2046939"/>
              <a:ext cx="1158255" cy="1349291"/>
            </a:xfrm>
            <a:prstGeom prst="arc">
              <a:avLst/>
            </a:prstGeom>
            <a:ln w="38100">
              <a:solidFill>
                <a:srgbClr val="002060"/>
              </a:solidFill>
              <a:prstDash val="sysDot"/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楷体" panose="0201060004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97035" y="4465722"/>
            <a:ext cx="1139324" cy="1070844"/>
            <a:chOff x="1763688" y="5055974"/>
            <a:chExt cx="1462859" cy="1356728"/>
          </a:xfrm>
        </p:grpSpPr>
        <p:grpSp>
          <p:nvGrpSpPr>
            <p:cNvPr id="25" name="组合 24"/>
            <p:cNvGrpSpPr/>
            <p:nvPr/>
          </p:nvGrpSpPr>
          <p:grpSpPr>
            <a:xfrm>
              <a:off x="1763688" y="5055974"/>
              <a:ext cx="1462859" cy="1356728"/>
              <a:chOff x="1763688" y="5127982"/>
              <a:chExt cx="1462859" cy="1356728"/>
            </a:xfrm>
          </p:grpSpPr>
          <p:pic>
            <p:nvPicPr>
              <p:cNvPr id="27" name="Picture 5"/>
              <p:cNvPicPr>
                <a:picLocks noChangeAspect="1" noChangeArrowheads="1"/>
              </p:cNvPicPr>
              <p:nvPr/>
            </p:nvPicPr>
            <p:blipFill>
              <a:blip r:embed="rId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 flipH="1">
                <a:off x="1763688" y="5127982"/>
                <a:ext cx="1462859" cy="13567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28" name="左弧形箭头 27"/>
              <p:cNvSpPr/>
              <p:nvPr/>
            </p:nvSpPr>
            <p:spPr>
              <a:xfrm rot="19445247">
                <a:off x="1796343" y="5398183"/>
                <a:ext cx="183663" cy="304047"/>
              </a:xfrm>
              <a:prstGeom prst="curvedRight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华文楷体" panose="02010600040101010101" pitchFamily="2" charset="-122"/>
                </a:endParaRPr>
              </a:p>
            </p:txBody>
          </p:sp>
          <p:sp>
            <p:nvSpPr>
              <p:cNvPr id="29" name="右弧形箭头 28"/>
              <p:cNvSpPr/>
              <p:nvPr/>
            </p:nvSpPr>
            <p:spPr>
              <a:xfrm rot="2510748">
                <a:off x="2637172" y="5538422"/>
                <a:ext cx="183663" cy="314237"/>
              </a:xfrm>
              <a:prstGeom prst="curvedLeft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ea typeface="华文楷体" panose="02010600040101010101" pitchFamily="2" charset="-122"/>
                </a:endParaRPr>
              </a:p>
            </p:txBody>
          </p:sp>
        </p:grpSp>
        <p:cxnSp>
          <p:nvCxnSpPr>
            <p:cNvPr id="26" name="直接箭头连接符 25"/>
            <p:cNvCxnSpPr/>
            <p:nvPr/>
          </p:nvCxnSpPr>
          <p:spPr>
            <a:xfrm flipV="1">
              <a:off x="3059832" y="5801841"/>
              <a:ext cx="94707" cy="579488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prstDash val="sysDot"/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168" y="4319453"/>
            <a:ext cx="1310474" cy="12567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70577" y="2112676"/>
            <a:ext cx="3597305" cy="3067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华文楷体" panose="02010600040101010101" pitchFamily="2" charset="-122"/>
              </a:rPr>
              <a:t>多功能、高性价比的调节机构</a:t>
            </a:r>
          </a:p>
        </p:txBody>
      </p:sp>
      <p:sp>
        <p:nvSpPr>
          <p:cNvPr id="41" name="テキスト ボックス 39"/>
          <p:cNvSpPr txBox="1"/>
          <p:nvPr/>
        </p:nvSpPr>
        <p:spPr>
          <a:xfrm>
            <a:off x="682486" y="1765367"/>
            <a:ext cx="3876656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头枕</a:t>
            </a:r>
            <a:r>
              <a:rPr lang="en-US" altLang="zh-CN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endParaRPr lang="ja-JP" altLang="en-US" sz="1400" b="1" u="sng" dirty="0">
              <a:solidFill>
                <a:srgbClr val="0000FF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845525" y="2423175"/>
            <a:ext cx="3597305" cy="33761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楷体" panose="02010600040101010101" pitchFamily="2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843969" y="2103031"/>
            <a:ext cx="3597305" cy="30670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ea typeface="华文楷体" panose="02010600040101010101" pitchFamily="2" charset="-122"/>
              </a:rPr>
              <a:t>多功能、模块化的设计专利</a:t>
            </a:r>
            <a:r>
              <a:rPr lang="en-US" altLang="zh-CN" sz="1400" dirty="0">
                <a:solidFill>
                  <a:schemeClr val="bg1"/>
                </a:solidFill>
                <a:ea typeface="华文楷体" panose="02010600040101010101" pitchFamily="2" charset="-122"/>
              </a:rPr>
              <a:t> </a:t>
            </a:r>
            <a:endParaRPr lang="zh-CN" altLang="en-US" sz="1400" dirty="0">
              <a:solidFill>
                <a:schemeClr val="bg1"/>
              </a:solidFill>
              <a:ea typeface="华文楷体" panose="02010600040101010101" pitchFamily="2" charset="-122"/>
            </a:endParaRPr>
          </a:p>
        </p:txBody>
      </p:sp>
      <p:sp>
        <p:nvSpPr>
          <p:cNvPr id="44" name="テキスト ボックス 39"/>
          <p:cNvSpPr txBox="1"/>
          <p:nvPr/>
        </p:nvSpPr>
        <p:spPr>
          <a:xfrm>
            <a:off x="4755878" y="1755722"/>
            <a:ext cx="3876656" cy="3067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扶手</a:t>
            </a:r>
            <a:r>
              <a:rPr lang="en-US" altLang="zh-CN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endParaRPr lang="ja-JP" altLang="en-US" sz="1400" b="1" u="sng" dirty="0">
              <a:solidFill>
                <a:srgbClr val="0000FF"/>
              </a:solidFill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pic>
        <p:nvPicPr>
          <p:cNvPr id="45" name="Picture 2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333366"/>
              </a:clrFrom>
              <a:clrTo>
                <a:srgbClr val="33336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5182529" y="2519096"/>
            <a:ext cx="893842" cy="1316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7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333366"/>
              </a:clrFrom>
              <a:clrTo>
                <a:srgbClr val="33336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 rot="351108">
            <a:off x="6508324" y="2913320"/>
            <a:ext cx="1920658" cy="527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7" name="组合 46"/>
          <p:cNvGrpSpPr>
            <a:grpSpLocks noChangeAspect="1"/>
          </p:cNvGrpSpPr>
          <p:nvPr/>
        </p:nvGrpSpPr>
        <p:grpSpPr>
          <a:xfrm>
            <a:off x="5095159" y="3906533"/>
            <a:ext cx="1397760" cy="1630042"/>
            <a:chOff x="5191919" y="3116274"/>
            <a:chExt cx="2095387" cy="2443600"/>
          </a:xfrm>
        </p:grpSpPr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191919" y="3116274"/>
              <a:ext cx="1950583" cy="2443600"/>
            </a:xfrm>
            <a:prstGeom prst="rect">
              <a:avLst/>
            </a:prstGeom>
          </p:spPr>
        </p:pic>
        <p:sp>
          <p:nvSpPr>
            <p:cNvPr id="49" name="弧形 48"/>
            <p:cNvSpPr/>
            <p:nvPr/>
          </p:nvSpPr>
          <p:spPr>
            <a:xfrm flipH="1">
              <a:off x="5546380" y="3943204"/>
              <a:ext cx="1740926" cy="1571370"/>
            </a:xfrm>
            <a:prstGeom prst="arc">
              <a:avLst>
                <a:gd name="adj1" fmla="val 16594038"/>
                <a:gd name="adj2" fmla="val 21457956"/>
              </a:avLst>
            </a:prstGeom>
            <a:ln>
              <a:solidFill>
                <a:schemeClr val="tx2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ea typeface="华文楷体" panose="02010600040101010101" pitchFamily="2" charset="-122"/>
              </a:endParaRPr>
            </a:p>
          </p:txBody>
        </p:sp>
      </p:grpSp>
      <p:pic>
        <p:nvPicPr>
          <p:cNvPr id="51" name="Picture 4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333366"/>
              </a:clrFrom>
              <a:clrTo>
                <a:srgbClr val="33336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42621" y="4063374"/>
            <a:ext cx="1606233" cy="1393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feld 3"/>
          <p:cNvSpPr txBox="1"/>
          <p:nvPr/>
        </p:nvSpPr>
        <p:spPr>
          <a:xfrm>
            <a:off x="7192645" y="3989705"/>
            <a:ext cx="11099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de-DE" sz="1100" dirty="0">
                <a:ea typeface="华文楷体" panose="02010600040101010101" pitchFamily="2" charset="-122"/>
              </a:rPr>
              <a:t>多种调节模式的侧扶手</a:t>
            </a:r>
          </a:p>
        </p:txBody>
      </p:sp>
      <p:sp>
        <p:nvSpPr>
          <p:cNvPr id="39" name="Textfeld 38"/>
          <p:cNvSpPr txBox="1"/>
          <p:nvPr/>
        </p:nvSpPr>
        <p:spPr>
          <a:xfrm>
            <a:off x="6455260" y="2485006"/>
            <a:ext cx="199898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de-DE" sz="1100" dirty="0">
                <a:ea typeface="华文楷体" panose="02010600040101010101" pitchFamily="2" charset="-122"/>
              </a:rPr>
              <a:t>继峰弹出式杯托对应薄款扶手</a:t>
            </a:r>
          </a:p>
        </p:txBody>
      </p:sp>
      <p:sp>
        <p:nvSpPr>
          <p:cNvPr id="40" name="Textfeld 39"/>
          <p:cNvSpPr txBox="1"/>
          <p:nvPr/>
        </p:nvSpPr>
        <p:spPr>
          <a:xfrm>
            <a:off x="4918066" y="2492029"/>
            <a:ext cx="1300480" cy="260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de-DE" sz="1100" dirty="0">
                <a:ea typeface="华文楷体" panose="02010600040101010101" pitchFamily="2" charset="-122"/>
              </a:rPr>
              <a:t>继峰多模块化扶手</a:t>
            </a:r>
          </a:p>
        </p:txBody>
      </p:sp>
      <p:sp>
        <p:nvSpPr>
          <p:cNvPr id="7" name="Textfeld 3"/>
          <p:cNvSpPr txBox="1"/>
          <p:nvPr/>
        </p:nvSpPr>
        <p:spPr>
          <a:xfrm>
            <a:off x="4756150" y="3989705"/>
            <a:ext cx="110998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de-DE" sz="1100" dirty="0">
                <a:ea typeface="华文楷体" panose="02010600040101010101" pitchFamily="2" charset="-122"/>
              </a:rPr>
              <a:t>多种调节模式的前扶手</a:t>
            </a:r>
          </a:p>
        </p:txBody>
      </p:sp>
      <p:sp>
        <p:nvSpPr>
          <p:cNvPr id="8" name="Textfeld 3"/>
          <p:cNvSpPr txBox="1"/>
          <p:nvPr/>
        </p:nvSpPr>
        <p:spPr>
          <a:xfrm>
            <a:off x="1884680" y="3989705"/>
            <a:ext cx="14986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ea typeface="华文楷体" panose="02010600040101010101" pitchFamily="2" charset="-122"/>
              </a:rPr>
              <a:t>4</a:t>
            </a:r>
            <a:r>
              <a:rPr lang="zh-CN" altLang="en-US" sz="1100" dirty="0">
                <a:ea typeface="华文楷体" panose="02010600040101010101" pitchFamily="2" charset="-122"/>
              </a:rPr>
              <a:t>向、</a:t>
            </a:r>
            <a:r>
              <a:rPr lang="en-US" altLang="zh-CN" sz="1100" dirty="0">
                <a:ea typeface="华文楷体" panose="02010600040101010101" pitchFamily="2" charset="-122"/>
              </a:rPr>
              <a:t>6</a:t>
            </a:r>
            <a:r>
              <a:rPr lang="zh-CN" altLang="en-US" sz="1100" dirty="0">
                <a:ea typeface="华文楷体" panose="02010600040101010101" pitchFamily="2" charset="-122"/>
              </a:rPr>
              <a:t>向、</a:t>
            </a:r>
            <a:r>
              <a:rPr lang="en-US" altLang="zh-CN" sz="1100" dirty="0">
                <a:ea typeface="华文楷体" panose="02010600040101010101" pitchFamily="2" charset="-122"/>
              </a:rPr>
              <a:t>8</a:t>
            </a:r>
            <a:r>
              <a:rPr lang="zh-CN" altLang="en-US" sz="1100" dirty="0">
                <a:ea typeface="华文楷体" panose="02010600040101010101" pitchFamily="2" charset="-122"/>
              </a:rPr>
              <a:t>向、电动调节等通用化平台</a:t>
            </a:r>
            <a:endParaRPr lang="en-US" altLang="zh-CN" sz="1100" dirty="0"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0028B-B2BE-1944-8355-9B67E64735C0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4207" y="382265"/>
            <a:ext cx="984345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继峰的优势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708797" y="1370087"/>
            <a:ext cx="215265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通过主机厂认可的实验室</a:t>
            </a:r>
          </a:p>
        </p:txBody>
      </p: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90073" y="1798887"/>
            <a:ext cx="1763127" cy="1303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2646" y="1797240"/>
            <a:ext cx="1734707" cy="1304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23957" y="3797601"/>
            <a:ext cx="1663396" cy="1323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39938" y="3797601"/>
            <a:ext cx="1663396" cy="1338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4" name="矩形 53"/>
          <p:cNvSpPr/>
          <p:nvPr/>
        </p:nvSpPr>
        <p:spPr>
          <a:xfrm>
            <a:off x="4790073" y="3184067"/>
            <a:ext cx="141414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zh-CN" sz="1000" b="1" dirty="0">
                <a:ea typeface="华文楷体" panose="02010600040101010101" pitchFamily="2" charset="-122"/>
              </a:rPr>
              <a:t>BIA </a:t>
            </a:r>
            <a:r>
              <a:rPr lang="zh-CN" altLang="en-US" sz="1000" b="1" dirty="0">
                <a:ea typeface="华文楷体" panose="02010600040101010101" pitchFamily="2" charset="-122"/>
              </a:rPr>
              <a:t>动态冲击测试设备</a:t>
            </a:r>
          </a:p>
        </p:txBody>
      </p:sp>
      <p:sp>
        <p:nvSpPr>
          <p:cNvPr id="55" name="矩形 54"/>
          <p:cNvSpPr/>
          <p:nvPr/>
        </p:nvSpPr>
        <p:spPr>
          <a:xfrm>
            <a:off x="6752646" y="3192197"/>
            <a:ext cx="141414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altLang="zh-CN" sz="1000" b="1" dirty="0">
                <a:ea typeface="华文楷体" panose="02010600040101010101" pitchFamily="2" charset="-122"/>
              </a:rPr>
              <a:t>BIA </a:t>
            </a:r>
            <a:r>
              <a:rPr lang="zh-CN" altLang="en-US" sz="1000" b="1" dirty="0">
                <a:ea typeface="华文楷体" panose="02010600040101010101" pitchFamily="2" charset="-122"/>
              </a:rPr>
              <a:t>静态加载测试设备</a:t>
            </a:r>
          </a:p>
        </p:txBody>
      </p:sp>
      <p:sp>
        <p:nvSpPr>
          <p:cNvPr id="57" name="矩形 56"/>
          <p:cNvSpPr/>
          <p:nvPr/>
        </p:nvSpPr>
        <p:spPr>
          <a:xfrm>
            <a:off x="4790073" y="5330079"/>
            <a:ext cx="145923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1000" b="1" dirty="0">
                <a:ea typeface="华文楷体" panose="02010600040101010101" pitchFamily="2" charset="-122"/>
              </a:rPr>
              <a:t>头枕多功能疲劳试验台</a:t>
            </a:r>
          </a:p>
        </p:txBody>
      </p:sp>
      <p:sp>
        <p:nvSpPr>
          <p:cNvPr id="58" name="矩形 57"/>
          <p:cNvSpPr/>
          <p:nvPr/>
        </p:nvSpPr>
        <p:spPr>
          <a:xfrm>
            <a:off x="6700906" y="5326466"/>
            <a:ext cx="1586865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1000" b="1" dirty="0">
                <a:ea typeface="华文楷体" panose="02010600040101010101" pitchFamily="2" charset="-122"/>
              </a:rPr>
              <a:t>扶手疲劳测试综合试验台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704207" y="3538710"/>
            <a:ext cx="94805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测试能力：</a:t>
            </a:r>
          </a:p>
        </p:txBody>
      </p:sp>
      <p:pic>
        <p:nvPicPr>
          <p:cNvPr id="72" name="图片 71" descr="201107200613101.jpg"/>
          <p:cNvPicPr>
            <a:picLocks noChangeAspect="1"/>
          </p:cNvPicPr>
          <p:nvPr/>
        </p:nvPicPr>
        <p:blipFill>
          <a:blip r:embed="rId7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004281" y="2607494"/>
            <a:ext cx="491740" cy="450762"/>
          </a:xfrm>
          <a:prstGeom prst="rect">
            <a:avLst/>
          </a:prstGeom>
        </p:spPr>
      </p:pic>
      <p:pic>
        <p:nvPicPr>
          <p:cNvPr id="73" name="图片 72" descr="雪铁龙.bmp"/>
          <p:cNvPicPr>
            <a:picLocks noChangeAspect="1"/>
          </p:cNvPicPr>
          <p:nvPr/>
        </p:nvPicPr>
        <p:blipFill>
          <a:blip r:embed="rId8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9273" r="13270" b="25797"/>
          <a:stretch>
            <a:fillRect/>
          </a:stretch>
        </p:blipFill>
        <p:spPr>
          <a:xfrm>
            <a:off x="1957980" y="2686867"/>
            <a:ext cx="485437" cy="381415"/>
          </a:xfrm>
          <a:prstGeom prst="rect">
            <a:avLst/>
          </a:prstGeom>
        </p:spPr>
      </p:pic>
      <p:pic>
        <p:nvPicPr>
          <p:cNvPr id="74" name="Picture 1"/>
          <p:cNvPicPr>
            <a:picLocks noChangeAspect="1" noChangeArrowheads="1"/>
          </p:cNvPicPr>
          <p:nvPr/>
        </p:nvPicPr>
        <p:blipFill>
          <a:blip r:embed="rId9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95526" y="2733481"/>
            <a:ext cx="495041" cy="320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5" name="图片 74" descr="FIAT菲亚特标志.bmp"/>
          <p:cNvPicPr>
            <a:picLocks noChangeAspect="1"/>
          </p:cNvPicPr>
          <p:nvPr/>
        </p:nvPicPr>
        <p:blipFill>
          <a:blip r:embed="rId10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79663" y="1877789"/>
            <a:ext cx="722795" cy="516283"/>
          </a:xfrm>
          <a:prstGeom prst="rect">
            <a:avLst/>
          </a:prstGeom>
        </p:spPr>
      </p:pic>
      <p:pic>
        <p:nvPicPr>
          <p:cNvPr id="76" name="图片 75" descr="帝豪.jpg"/>
          <p:cNvPicPr>
            <a:picLocks noChangeAspect="1"/>
          </p:cNvPicPr>
          <p:nvPr/>
        </p:nvPicPr>
        <p:blipFill>
          <a:blip r:embed="rId11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78182" y="2750542"/>
            <a:ext cx="600438" cy="310085"/>
          </a:xfrm>
          <a:prstGeom prst="rect">
            <a:avLst/>
          </a:prstGeom>
        </p:spPr>
      </p:pic>
      <p:pic>
        <p:nvPicPr>
          <p:cNvPr id="77" name="图片 76" descr="279759ee3d6d55fbd77b93956d224f4a21a4ddc0.png"/>
          <p:cNvPicPr>
            <a:picLocks noChangeAspect="1"/>
          </p:cNvPicPr>
          <p:nvPr/>
        </p:nvPicPr>
        <p:blipFill>
          <a:blip r:embed="rId12" cstate="email"/>
          <a:stretch>
            <a:fillRect/>
          </a:stretch>
        </p:blipFill>
        <p:spPr>
          <a:xfrm>
            <a:off x="1018028" y="1910888"/>
            <a:ext cx="464247" cy="433088"/>
          </a:xfrm>
          <a:prstGeom prst="rect">
            <a:avLst/>
          </a:prstGeom>
        </p:spPr>
      </p:pic>
      <p:pic>
        <p:nvPicPr>
          <p:cNvPr id="78" name="图片 77" descr="奥迪.jpg"/>
          <p:cNvPicPr>
            <a:picLocks noChangeAspect="1"/>
          </p:cNvPicPr>
          <p:nvPr/>
        </p:nvPicPr>
        <p:blipFill>
          <a:blip r:embed="rId13" cstate="email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2802746" y="1975239"/>
            <a:ext cx="745248" cy="321385"/>
          </a:xfrm>
          <a:prstGeom prst="rect">
            <a:avLst/>
          </a:prstGeom>
        </p:spPr>
      </p:pic>
      <p:pic>
        <p:nvPicPr>
          <p:cNvPr id="79" name="图片 78" descr="大众标志.bmp"/>
          <p:cNvPicPr>
            <a:picLocks noChangeAspect="1"/>
          </p:cNvPicPr>
          <p:nvPr/>
        </p:nvPicPr>
        <p:blipFill>
          <a:blip r:embed="rId1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9438" y="1927888"/>
            <a:ext cx="582523" cy="41608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71273" y="3864464"/>
            <a:ext cx="3398177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ea typeface="华文楷体" panose="02010600040101010101" pitchFamily="2" charset="-122"/>
              </a:rPr>
              <a:t>头枕动态冲击</a:t>
            </a:r>
            <a:r>
              <a:rPr lang="en-US" altLang="zh-CN" sz="1200" dirty="0">
                <a:ea typeface="华文楷体" panose="02010600040101010101" pitchFamily="2" charset="-122"/>
              </a:rPr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ea typeface="华文楷体" panose="02010600040101010101" pitchFamily="2" charset="-122"/>
              </a:rPr>
              <a:t>头枕静态加载</a:t>
            </a:r>
            <a:endParaRPr lang="en-US" altLang="zh-CN" sz="1200" dirty="0"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ea typeface="华文楷体" panose="02010600040101010101" pitchFamily="2" charset="-122"/>
              </a:rPr>
              <a:t>扶手刚性测试</a:t>
            </a:r>
            <a:endParaRPr lang="en-US" altLang="zh-CN" sz="1200" dirty="0"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ea typeface="华文楷体" panose="02010600040101010101" pitchFamily="2" charset="-122"/>
              </a:rPr>
              <a:t>高低温疲劳测试</a:t>
            </a:r>
            <a:endParaRPr lang="en-US" altLang="zh-CN" sz="1200" dirty="0">
              <a:ea typeface="华文楷体" panose="0201060004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ea typeface="华文楷体" panose="02010600040101010101" pitchFamily="2" charset="-122"/>
              </a:rPr>
              <a:t>前扶手震动测试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200" dirty="0">
                <a:ea typeface="华文楷体" panose="02010600040101010101" pitchFamily="2" charset="-122"/>
              </a:rPr>
              <a:t>涵盖头枕</a:t>
            </a:r>
            <a:r>
              <a:rPr lang="en-US" altLang="zh-CN" sz="1200" dirty="0">
                <a:ea typeface="华文楷体" panose="02010600040101010101" pitchFamily="2" charset="-122"/>
              </a:rPr>
              <a:t>/</a:t>
            </a:r>
            <a:r>
              <a:rPr lang="zh-CN" altLang="en-US" sz="1200" dirty="0">
                <a:ea typeface="华文楷体" panose="02010600040101010101" pitchFamily="2" charset="-122"/>
              </a:rPr>
              <a:t>扶手</a:t>
            </a:r>
            <a:r>
              <a:rPr lang="en-US" altLang="zh-CN" sz="1200" dirty="0">
                <a:ea typeface="华文楷体" panose="02010600040101010101" pitchFamily="2" charset="-122"/>
              </a:rPr>
              <a:t>90%</a:t>
            </a:r>
            <a:r>
              <a:rPr lang="zh-CN" altLang="en-US" sz="1200" dirty="0">
                <a:ea typeface="华文楷体" panose="02010600040101010101" pitchFamily="2" charset="-122"/>
              </a:rPr>
              <a:t>以上的测试需求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04207" y="382265"/>
            <a:ext cx="984345" cy="70788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r>
              <a:rPr kumimoji="1"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楷体" panose="02010609060101010101" charset="-122"/>
                <a:cs typeface="Arial" panose="020B0604020202020204" pitchFamily="34" charset="0"/>
              </a:rPr>
              <a:t>继峰的优势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08797" y="1296128"/>
            <a:ext cx="26898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高度垂直供应链整合和规模效应</a:t>
            </a: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8797" y="1811660"/>
            <a:ext cx="2964722" cy="15754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2"/>
          <p:cNvSpPr txBox="1"/>
          <p:nvPr/>
        </p:nvSpPr>
        <p:spPr>
          <a:xfrm>
            <a:off x="590943" y="3531824"/>
            <a:ext cx="4429156" cy="24301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1200" b="1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金属加工：</a:t>
            </a: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继峰量产支杆种类达</a:t>
            </a: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400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种</a:t>
            </a: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2017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年共生产支杆</a:t>
            </a: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3800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万根</a:t>
            </a: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自制</a:t>
            </a: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360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度全自动弯管机，自动化生产线</a:t>
            </a: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100% 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实现支杆和金属骨架的模具自制</a:t>
            </a: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100% 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实现支杆、焊接、检验自动化</a:t>
            </a: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100% 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实现</a:t>
            </a: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0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毛刺，无抛光槽口加工工艺</a:t>
            </a:r>
            <a:endParaRPr lang="en-US" altLang="zh-CN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000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 在</a:t>
            </a: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1.5mm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壁厚支杆加工</a:t>
            </a:r>
            <a:r>
              <a:rPr lang="en-US" altLang="zh-CN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2.5mm</a:t>
            </a:r>
            <a:r>
              <a:rPr lang="zh-CN" altLang="en-US" sz="1000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壁厚槽深，专利工艺全球领先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4718397" y="3531824"/>
            <a:ext cx="84582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总成加工</a:t>
            </a:r>
            <a:r>
              <a:rPr lang="en-US" altLang="zh-CN" sz="1200" b="1" u="sng" dirty="0">
                <a:latin typeface="Arial" panose="020B0604020202020204" pitchFamily="34" charset="0"/>
                <a:ea typeface="华文楷体" panose="02010600040101010101" pitchFamily="2" charset="-122"/>
                <a:cs typeface="Arial" panose="020B0604020202020204" pitchFamily="34" charset="0"/>
              </a:rPr>
              <a:t>:</a:t>
            </a:r>
            <a:endParaRPr lang="zh-CN" altLang="en-US" sz="1200" b="1" u="sng" dirty="0">
              <a:latin typeface="Arial" panose="020B0604020202020204" pitchFamily="34" charset="0"/>
              <a:ea typeface="华文楷体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85463" y="3857578"/>
            <a:ext cx="3398177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ea typeface="华文楷体" panose="02010600040101010101" pitchFamily="2" charset="-122"/>
              </a:rPr>
              <a:t>35 </a:t>
            </a:r>
            <a:r>
              <a:rPr lang="zh-CN" altLang="en-US" sz="1200" dirty="0">
                <a:ea typeface="华文楷体" panose="02010600040101010101" pitchFamily="2" charset="-122"/>
              </a:rPr>
              <a:t>天完成总成模具件</a:t>
            </a:r>
            <a:endParaRPr lang="en-US" altLang="zh-CN" sz="1200" dirty="0">
              <a:ea typeface="华文楷体" panose="020106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ea typeface="华文楷体" panose="02010600040101010101" pitchFamily="2" charset="-122"/>
              </a:rPr>
              <a:t>14 </a:t>
            </a:r>
            <a:r>
              <a:rPr lang="zh-CN" altLang="en-US" sz="1200" dirty="0">
                <a:ea typeface="华文楷体" panose="02010600040101010101" pitchFamily="2" charset="-122"/>
              </a:rPr>
              <a:t>天完成</a:t>
            </a:r>
            <a:r>
              <a:rPr lang="en-US" altLang="zh-CN" sz="1200" dirty="0">
                <a:ea typeface="华文楷体" panose="02010600040101010101" pitchFamily="2" charset="-122"/>
              </a:rPr>
              <a:t>DV</a:t>
            </a:r>
            <a:r>
              <a:rPr lang="zh-CN" altLang="en-US" sz="1200" dirty="0">
                <a:ea typeface="华文楷体" panose="02010600040101010101" pitchFamily="2" charset="-122"/>
              </a:rPr>
              <a:t>快速件</a:t>
            </a:r>
            <a:endParaRPr lang="en-US" altLang="zh-CN" sz="1200" dirty="0">
              <a:ea typeface="华文楷体" panose="02010600040101010101" pitchFamily="2" charset="-122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ea typeface="华文楷体" panose="02010600040101010101" pitchFamily="2" charset="-122"/>
              </a:rPr>
              <a:t>金属、注塑、发泡、缝纫、装配工艺全覆盖</a:t>
            </a:r>
            <a:endParaRPr lang="en-US" altLang="zh-CN" sz="1200" dirty="0">
              <a:ea typeface="华文楷体" panose="02010600040101010101" pitchFamily="2" charset="-122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1200" dirty="0">
                <a:ea typeface="华文楷体" panose="02010600040101010101" pitchFamily="2" charset="-122"/>
              </a:rPr>
              <a:t>   </a:t>
            </a:r>
            <a:r>
              <a:rPr lang="zh-CN" altLang="en-US" sz="1200" dirty="0">
                <a:ea typeface="华文楷体" panose="02010600040101010101" pitchFamily="2" charset="-122"/>
              </a:rPr>
              <a:t>模具、检具、工装全部自制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1200" dirty="0">
                <a:ea typeface="华文楷体" panose="02010600040101010101" pitchFamily="2" charset="-122"/>
              </a:rPr>
              <a:t>欧、美、日、自主品牌的产品开发制造经验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3770" y="1370087"/>
            <a:ext cx="4392889" cy="2191509"/>
          </a:xfrm>
          <a:prstGeom prst="rect">
            <a:avLst/>
          </a:prstGeom>
        </p:spPr>
      </p:pic>
      <p:sp>
        <p:nvSpPr>
          <p:cNvPr id="4" name="右箭头 3"/>
          <p:cNvSpPr/>
          <p:nvPr/>
        </p:nvSpPr>
        <p:spPr>
          <a:xfrm rot="10800000">
            <a:off x="3973191" y="2716305"/>
            <a:ext cx="635321" cy="28238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楷体" panose="02010600040101010101" pitchFamily="2" charset="-12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3973191" y="4666129"/>
            <a:ext cx="635322" cy="26048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658</Words>
  <Application>Microsoft Office PowerPoint</Application>
  <PresentationFormat>全屏显示(4:3)</PresentationFormat>
  <Paragraphs>154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华文楷体</vt:lpstr>
      <vt:lpstr>楷体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2024-12-22T08:24:21Z</dcterms:created>
  <dcterms:modified xsi:type="dcterms:W3CDTF">2024-12-22T08:24:31Z</dcterms:modified>
</cp:coreProperties>
</file>